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774" r:id="rId1"/>
    <p:sldMasterId id="2147483810" r:id="rId2"/>
    <p:sldMasterId id="2147483822" r:id="rId3"/>
  </p:sldMasterIdLst>
  <p:notesMasterIdLst>
    <p:notesMasterId r:id="rId24"/>
  </p:notesMasterIdLst>
  <p:sldIdLst>
    <p:sldId id="907" r:id="rId4"/>
    <p:sldId id="936" r:id="rId5"/>
    <p:sldId id="257" r:id="rId6"/>
    <p:sldId id="877" r:id="rId7"/>
    <p:sldId id="897" r:id="rId8"/>
    <p:sldId id="930" r:id="rId9"/>
    <p:sldId id="902" r:id="rId10"/>
    <p:sldId id="903" r:id="rId11"/>
    <p:sldId id="881" r:id="rId12"/>
    <p:sldId id="849" r:id="rId13"/>
    <p:sldId id="739" r:id="rId14"/>
    <p:sldId id="934" r:id="rId15"/>
    <p:sldId id="860" r:id="rId16"/>
    <p:sldId id="873" r:id="rId17"/>
    <p:sldId id="841" r:id="rId18"/>
    <p:sldId id="868" r:id="rId19"/>
    <p:sldId id="913" r:id="rId20"/>
    <p:sldId id="886" r:id="rId21"/>
    <p:sldId id="911" r:id="rId22"/>
    <p:sldId id="933" r:id="rId23"/>
  </p:sldIdLst>
  <p:sldSz cx="6858000" cy="12192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6336" autoAdjust="0"/>
  </p:normalViewPr>
  <p:slideViewPr>
    <p:cSldViewPr snapToGrid="0">
      <p:cViewPr varScale="1">
        <p:scale>
          <a:sx n="64" d="100"/>
          <a:sy n="64" d="100"/>
        </p:scale>
        <p:origin x="3288" y="10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9" d="100"/>
          <a:sy n="79" d="100"/>
        </p:scale>
        <p:origin x="401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敏之 小島" userId="905cc9e4f21b1208" providerId="LiveId" clId="{9BD55014-674D-40A5-BE02-C3B24CBB6421}"/>
    <pc:docChg chg="delSld modSld">
      <pc:chgData name="敏之 小島" userId="905cc9e4f21b1208" providerId="LiveId" clId="{9BD55014-674D-40A5-BE02-C3B24CBB6421}" dt="2023-12-19T20:08:01.006" v="125" actId="20577"/>
      <pc:docMkLst>
        <pc:docMk/>
      </pc:docMkLst>
      <pc:sldChg chg="del">
        <pc:chgData name="敏之 小島" userId="905cc9e4f21b1208" providerId="LiveId" clId="{9BD55014-674D-40A5-BE02-C3B24CBB6421}" dt="2023-12-19T20:03:47.862" v="0" actId="47"/>
        <pc:sldMkLst>
          <pc:docMk/>
          <pc:sldMk cId="2564501682" sldId="931"/>
        </pc:sldMkLst>
      </pc:sldChg>
      <pc:sldChg chg="del">
        <pc:chgData name="敏之 小島" userId="905cc9e4f21b1208" providerId="LiveId" clId="{9BD55014-674D-40A5-BE02-C3B24CBB6421}" dt="2023-12-19T20:03:50.353" v="1" actId="47"/>
        <pc:sldMkLst>
          <pc:docMk/>
          <pc:sldMk cId="2225968534" sldId="932"/>
        </pc:sldMkLst>
      </pc:sldChg>
      <pc:sldChg chg="modSp mod">
        <pc:chgData name="敏之 小島" userId="905cc9e4f21b1208" providerId="LiveId" clId="{9BD55014-674D-40A5-BE02-C3B24CBB6421}" dt="2023-12-19T20:08:01.006" v="125" actId="20577"/>
        <pc:sldMkLst>
          <pc:docMk/>
          <pc:sldMk cId="206431253" sldId="936"/>
        </pc:sldMkLst>
        <pc:spChg chg="mod">
          <ac:chgData name="敏之 小島" userId="905cc9e4f21b1208" providerId="LiveId" clId="{9BD55014-674D-40A5-BE02-C3B24CBB6421}" dt="2023-12-19T20:08:01.006" v="125" actId="20577"/>
          <ac:spMkLst>
            <pc:docMk/>
            <pc:sldMk cId="206431253" sldId="936"/>
            <ac:spMk id="4" creationId="{F37E2E6E-F6C7-47C9-D11A-89FD17F40C0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4T04:34:23.920"/>
    </inkml:context>
    <inkml:brush xml:id="br0">
      <inkml:brushProperty name="width" value="0.08571" units="cm"/>
      <inkml:brushProperty name="height" value="0.08571" units="cm"/>
    </inkml:brush>
  </inkml:definitions>
  <inkml:trace contextRef="#ctx0" brushRef="#br0">10 1 6009,'0'10'0,"0"-4"0,0 1 0,0 0 0,-4-3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0300555C-252A-4FFD-BA8C-5899DE8B8D1B}" type="datetimeFigureOut">
              <a:rPr kumimoji="1" lang="ja-JP" altLang="en-US" smtClean="0"/>
              <a:t>2023/12/20</a:t>
            </a:fld>
            <a:endParaRPr kumimoji="1" lang="ja-JP" altLang="en-US"/>
          </a:p>
        </p:txBody>
      </p:sp>
      <p:sp>
        <p:nvSpPr>
          <p:cNvPr id="4" name="スライド イメージ プレースホルダー 3"/>
          <p:cNvSpPr>
            <a:spLocks noGrp="1" noRot="1" noChangeAspect="1"/>
          </p:cNvSpPr>
          <p:nvPr>
            <p:ph type="sldImg" idx="2"/>
          </p:nvPr>
        </p:nvSpPr>
        <p:spPr>
          <a:xfrm>
            <a:off x="2493963" y="1252538"/>
            <a:ext cx="1900237"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883BF8C4-D9BF-4356-879F-23D0DBE911A8}" type="slidenum">
              <a:rPr kumimoji="1" lang="ja-JP" altLang="en-US" smtClean="0"/>
              <a:t>‹#›</a:t>
            </a:fld>
            <a:endParaRPr kumimoji="1" lang="ja-JP" altLang="en-US"/>
          </a:p>
        </p:txBody>
      </p:sp>
    </p:spTree>
    <p:extLst>
      <p:ext uri="{BB962C8B-B14F-4D97-AF65-F5344CB8AC3E}">
        <p14:creationId xmlns:p14="http://schemas.microsoft.com/office/powerpoint/2010/main" val="38925138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3251200" y="2079877"/>
            <a:ext cx="3611126" cy="8877870"/>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400050" y="948268"/>
            <a:ext cx="4616035" cy="5554135"/>
          </a:xfrm>
        </p:spPr>
        <p:txBody>
          <a:bodyPr anchor="b">
            <a:normAutofit/>
          </a:bodyPr>
          <a:lstStyle>
            <a:lvl1pPr algn="l">
              <a:defRPr sz="33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400050" y="6833543"/>
            <a:ext cx="3715688" cy="3401717"/>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079777-151C-4572-8E8E-2EC53DFA5C0D}"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508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400051" y="7992534"/>
            <a:ext cx="4916150" cy="2709333"/>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400050" y="948267"/>
            <a:ext cx="6057900" cy="5554133"/>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9" name="Text Placeholder 9"/>
          <p:cNvSpPr>
            <a:spLocks noGrp="1"/>
          </p:cNvSpPr>
          <p:nvPr>
            <p:ph type="body" sz="quarter" idx="14"/>
          </p:nvPr>
        </p:nvSpPr>
        <p:spPr>
          <a:xfrm>
            <a:off x="571502" y="6833541"/>
            <a:ext cx="5460999" cy="8128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C646251C-B1C6-4C6C-A47B-6E3DF887554B}" type="datetime1">
              <a:rPr kumimoji="1" lang="ja-JP" altLang="en-US" smtClean="0"/>
              <a:t>2023/12/20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113774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400050" y="948267"/>
            <a:ext cx="6057900" cy="5147733"/>
          </a:xfrm>
        </p:spPr>
        <p:txBody>
          <a:bodyPr anchor="ctr">
            <a:normAutofit/>
          </a:bodyPr>
          <a:lstStyle>
            <a:lvl1pPr algn="l">
              <a:defRPr sz="21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00050" y="7315200"/>
            <a:ext cx="4787664" cy="3386667"/>
          </a:xfrm>
        </p:spPr>
        <p:txBody>
          <a:bodyPr anchor="ct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A1B6F98-2908-43BE-B344-BAF9C4884A80}"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1632346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42213" y="948267"/>
            <a:ext cx="5144840" cy="5147733"/>
          </a:xfrm>
        </p:spPr>
        <p:txBody>
          <a:bodyPr anchor="ctr">
            <a:normAutofit/>
          </a:bodyPr>
          <a:lstStyle>
            <a:lvl1pPr algn="l">
              <a:defRPr sz="21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800101" y="6096000"/>
            <a:ext cx="4801850" cy="857956"/>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400050" y="7646347"/>
            <a:ext cx="4786771" cy="305552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CE450E0-E4B0-4B51-8E2F-61159C7B09D5}"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
        <p:nvSpPr>
          <p:cNvPr id="14" name="TextBox 13"/>
          <p:cNvSpPr txBox="1"/>
          <p:nvPr/>
        </p:nvSpPr>
        <p:spPr>
          <a:xfrm>
            <a:off x="171451" y="1263331"/>
            <a:ext cx="342989" cy="103960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5772151" y="4921957"/>
            <a:ext cx="342989" cy="103960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6165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400050" y="6096000"/>
            <a:ext cx="4786771" cy="3017600"/>
          </a:xfrm>
        </p:spPr>
        <p:txBody>
          <a:bodyPr anchor="b">
            <a:normAutofit/>
          </a:bodyPr>
          <a:lstStyle>
            <a:lvl1pPr algn="l">
              <a:defRPr sz="21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00050" y="9125299"/>
            <a:ext cx="4787664" cy="15765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16F12B-306D-47C1-88F0-2D32F39ED02E}"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3968029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42213" y="948267"/>
            <a:ext cx="5144840" cy="5147733"/>
          </a:xfrm>
        </p:spPr>
        <p:txBody>
          <a:bodyPr anchor="ctr">
            <a:normAutofit/>
          </a:bodyPr>
          <a:lstStyle>
            <a:lvl1pPr algn="l">
              <a:defRPr sz="21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400050" y="6908800"/>
            <a:ext cx="4786771" cy="1866428"/>
          </a:xfrm>
        </p:spPr>
        <p:txBody>
          <a:bodyPr vert="horz" lIns="91440" tIns="45720" rIns="91440" bIns="45720" rtlCol="0" anchor="b">
            <a:normAutofit/>
          </a:bodyPr>
          <a:lstStyle>
            <a:lvl1pPr>
              <a:buNone/>
              <a:defRPr lang="en-US" sz="15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400050" y="8805334"/>
            <a:ext cx="4786770" cy="1896533"/>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56207D-26C0-477B-A441-681B96EC17CF}"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
        <p:nvSpPr>
          <p:cNvPr id="14" name="TextBox 13"/>
          <p:cNvSpPr txBox="1"/>
          <p:nvPr/>
        </p:nvSpPr>
        <p:spPr>
          <a:xfrm>
            <a:off x="171451" y="1263331"/>
            <a:ext cx="342989" cy="103960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5772151" y="4921957"/>
            <a:ext cx="342989" cy="103960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44661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400050" y="948267"/>
            <a:ext cx="5644244" cy="5147733"/>
          </a:xfrm>
        </p:spPr>
        <p:txBody>
          <a:bodyPr vert="horz" lIns="91440" tIns="45720" rIns="91440" bIns="45720" rtlCol="0" anchor="ctr">
            <a:normAutofit/>
          </a:bodyPr>
          <a:lstStyle>
            <a:lvl1pPr>
              <a:defRPr lang="en-US" sz="2100"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400050" y="6984061"/>
            <a:ext cx="4786771" cy="1490133"/>
          </a:xfrm>
        </p:spPr>
        <p:txBody>
          <a:bodyPr vert="horz" lIns="91440" tIns="45720" rIns="91440" bIns="45720" rtlCol="0" anchor="b">
            <a:normAutofit/>
          </a:bodyPr>
          <a:lstStyle>
            <a:lvl1pPr>
              <a:buNone/>
              <a:defRPr lang="en-US" sz="15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400050" y="8474197"/>
            <a:ext cx="4786770" cy="2227671"/>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3B3FAF2-297E-4688-94C6-EA4761019882}"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866234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400051" y="7992534"/>
            <a:ext cx="4916150" cy="2709333"/>
          </a:xfrm>
        </p:spPr>
        <p:txBody>
          <a:bodyPr>
            <a:normAutofit/>
          </a:bodyPr>
          <a:lstStyle>
            <a:lvl1pPr algn="l">
              <a:defRPr sz="21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00051" y="948268"/>
            <a:ext cx="4916150" cy="669808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2D4DA2-9A6D-4603-834D-D94260D1BB8C}"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1917190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4804" y="948267"/>
            <a:ext cx="1533146" cy="7857067"/>
          </a:xfrm>
        </p:spPr>
        <p:txBody>
          <a:bodyPr vert="eaVert">
            <a:normAutofit/>
          </a:bodyPr>
          <a:lstStyle>
            <a:lvl1pPr>
              <a:defRPr sz="21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00050" y="948267"/>
            <a:ext cx="4387509" cy="9753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AC4DB4-8391-418C-B019-CFB55FB1336A}"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2476764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797240" y="1426310"/>
            <a:ext cx="4213886" cy="4518100"/>
          </a:xfrm>
        </p:spPr>
        <p:txBody>
          <a:bodyPr bIns="0" anchor="b">
            <a:normAutofit/>
          </a:bodyPr>
          <a:lstStyle>
            <a:lvl1pPr algn="l">
              <a:defRPr sz="4050"/>
            </a:lvl1pPr>
          </a:lstStyle>
          <a:p>
            <a:r>
              <a:rPr lang="ja-JP" altLang="en-US"/>
              <a:t>マスター タイトルの書式設定</a:t>
            </a:r>
            <a:endParaRPr lang="en-US" dirty="0"/>
          </a:p>
        </p:txBody>
      </p:sp>
      <p:sp>
        <p:nvSpPr>
          <p:cNvPr id="3" name="Subtitle 2"/>
          <p:cNvSpPr>
            <a:spLocks noGrp="1"/>
          </p:cNvSpPr>
          <p:nvPr>
            <p:ph type="subTitle" idx="1"/>
          </p:nvPr>
        </p:nvSpPr>
        <p:spPr>
          <a:xfrm>
            <a:off x="1797240" y="6277699"/>
            <a:ext cx="4213886" cy="1737993"/>
          </a:xfrm>
        </p:spPr>
        <p:txBody>
          <a:bodyPr tIns="91440" bIns="91440">
            <a:normAutofit/>
          </a:bodyPr>
          <a:lstStyle>
            <a:lvl1pPr marL="0" indent="0" algn="l">
              <a:buNone/>
              <a:defRPr sz="1200" b="0" cap="all"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E082D76-9735-4406-951D-05A4801C5E71}" type="datetime1">
              <a:rPr kumimoji="1" lang="ja-JP" altLang="en-US" smtClean="0"/>
              <a:t>2023/12/20</a:t>
            </a:fld>
            <a:endParaRPr kumimoji="1" lang="ja-JP" altLang="en-US"/>
          </a:p>
        </p:txBody>
      </p:sp>
      <p:sp>
        <p:nvSpPr>
          <p:cNvPr id="5" name="Footer Placeholder 4"/>
          <p:cNvSpPr>
            <a:spLocks noGrp="1"/>
          </p:cNvSpPr>
          <p:nvPr>
            <p:ph type="ftr" sz="quarter" idx="11"/>
          </p:nvPr>
        </p:nvSpPr>
        <p:spPr>
          <a:xfrm>
            <a:off x="1797239" y="585437"/>
            <a:ext cx="2314719" cy="549691"/>
          </a:xfrm>
        </p:spPr>
        <p:txBody>
          <a:bodyPr/>
          <a:lstStyle/>
          <a:p>
            <a:endParaRPr kumimoji="1" lang="ja-JP" altLang="en-US"/>
          </a:p>
        </p:txBody>
      </p:sp>
      <p:sp>
        <p:nvSpPr>
          <p:cNvPr id="6" name="Slide Number Placeholder 5"/>
          <p:cNvSpPr>
            <a:spLocks noGrp="1"/>
          </p:cNvSpPr>
          <p:nvPr>
            <p:ph type="sldNum" sz="quarter" idx="12"/>
          </p:nvPr>
        </p:nvSpPr>
        <p:spPr>
          <a:xfrm>
            <a:off x="1076028" y="1420396"/>
            <a:ext cx="601504" cy="895250"/>
          </a:xfrm>
        </p:spPr>
        <p:txBody>
          <a:bodyPr/>
          <a:lstStyle/>
          <a:p>
            <a:fld id="{21F51E75-20E7-432E-BF1F-9E66B4BBE9B6}" type="slidenum">
              <a:rPr kumimoji="1" lang="ja-JP" altLang="en-US" smtClean="0"/>
              <a:t>‹#›</a:t>
            </a:fld>
            <a:endParaRPr kumimoji="1" lang="ja-JP" altLang="en-US"/>
          </a:p>
        </p:txBody>
      </p:sp>
      <p:cxnSp>
        <p:nvCxnSpPr>
          <p:cNvPr id="15" name="Straight Connector 14"/>
          <p:cNvCxnSpPr/>
          <p:nvPr/>
        </p:nvCxnSpPr>
        <p:spPr>
          <a:xfrm>
            <a:off x="1797240" y="6272964"/>
            <a:ext cx="421388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613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6001FA-E1FE-46FE-96EE-5712EA744E5D}"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cxnSp>
        <p:nvCxnSpPr>
          <p:cNvPr id="33" name="Straight Connector 32"/>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06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0051" y="7992534"/>
            <a:ext cx="4916150" cy="2709333"/>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400051" y="948267"/>
            <a:ext cx="4916150" cy="6698080"/>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5598B3-239F-428D-A8A8-069702812165}"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319131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82618" y="3122009"/>
            <a:ext cx="4212752" cy="3356356"/>
          </a:xfrm>
        </p:spPr>
        <p:txBody>
          <a:bodyPr anchor="b">
            <a:normAutofit/>
          </a:bodyPr>
          <a:lstStyle>
            <a:lvl1pPr algn="l">
              <a:defRPr sz="2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82619" y="6766571"/>
            <a:ext cx="4212752" cy="1800763"/>
          </a:xfrm>
        </p:spPr>
        <p:txBody>
          <a:bodyPr tIns="91440">
            <a:normAutofit/>
          </a:bodyPr>
          <a:lstStyle>
            <a:lvl1pPr marL="0" indent="0" algn="l">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2F9B1C-BBA8-410C-8C03-57A9113725BF}"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cxnSp>
        <p:nvCxnSpPr>
          <p:cNvPr id="15" name="Straight Connector 14"/>
          <p:cNvCxnSpPr/>
          <p:nvPr/>
        </p:nvCxnSpPr>
        <p:spPr>
          <a:xfrm>
            <a:off x="1082618" y="6764418"/>
            <a:ext cx="421275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458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82619" y="1430916"/>
            <a:ext cx="4928507" cy="1883209"/>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82618" y="3580331"/>
            <a:ext cx="2344403" cy="611121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666887" y="3580332"/>
            <a:ext cx="2344239" cy="61112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0DFFB1-3E22-492D-8D20-4CD77AA779AB}" type="datetime1">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cxnSp>
        <p:nvCxnSpPr>
          <p:cNvPr id="33" name="Straight Connector 32"/>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095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cxnSp>
        <p:nvCxnSpPr>
          <p:cNvPr id="36" name="Straight Connector 35"/>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082618" y="1429626"/>
            <a:ext cx="4928508" cy="18779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82618" y="3590312"/>
            <a:ext cx="2344325" cy="1425676"/>
          </a:xfrm>
        </p:spPr>
        <p:txBody>
          <a:bodyPr anchor="b">
            <a:normAutofit/>
          </a:bodyPr>
          <a:lstStyle>
            <a:lvl1pPr marL="0" indent="0">
              <a:lnSpc>
                <a:spcPct val="100000"/>
              </a:lnSpc>
              <a:buNone/>
              <a:defRPr sz="16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ja-JP" altLang="en-US"/>
              <a:t>マスター テキストの書式設定</a:t>
            </a:r>
          </a:p>
        </p:txBody>
      </p:sp>
      <p:sp>
        <p:nvSpPr>
          <p:cNvPr id="4" name="Content Placeholder 3"/>
          <p:cNvSpPr>
            <a:spLocks noGrp="1"/>
          </p:cNvSpPr>
          <p:nvPr>
            <p:ph sz="half" idx="2"/>
          </p:nvPr>
        </p:nvSpPr>
        <p:spPr>
          <a:xfrm>
            <a:off x="1082618" y="5020925"/>
            <a:ext cx="2344325" cy="47012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666887" y="3596453"/>
            <a:ext cx="2344239" cy="1426199"/>
          </a:xfrm>
        </p:spPr>
        <p:txBody>
          <a:bodyPr anchor="b">
            <a:normAutofit/>
          </a:bodyPr>
          <a:lstStyle>
            <a:lvl1pPr marL="0" indent="0">
              <a:lnSpc>
                <a:spcPct val="100000"/>
              </a:lnSpc>
              <a:buNone/>
              <a:defRPr sz="16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ja-JP" altLang="en-US"/>
              <a:t>マスター テキストの書式設定</a:t>
            </a:r>
          </a:p>
        </p:txBody>
      </p:sp>
      <p:sp>
        <p:nvSpPr>
          <p:cNvPr id="6" name="Content Placeholder 5"/>
          <p:cNvSpPr>
            <a:spLocks noGrp="1"/>
          </p:cNvSpPr>
          <p:nvPr>
            <p:ph sz="quarter" idx="4"/>
          </p:nvPr>
        </p:nvSpPr>
        <p:spPr>
          <a:xfrm>
            <a:off x="3666887" y="5015985"/>
            <a:ext cx="2344239" cy="46886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CF4E051-7D63-4F7D-8C5C-FA77CAAC6237}" type="datetime1">
              <a:rPr kumimoji="1" lang="ja-JP" altLang="en-US" smtClean="0"/>
              <a:t>2023/12/20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spTree>
    <p:extLst>
      <p:ext uri="{BB962C8B-B14F-4D97-AF65-F5344CB8AC3E}">
        <p14:creationId xmlns:p14="http://schemas.microsoft.com/office/powerpoint/2010/main" val="359686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cxnSp>
        <p:nvCxnSpPr>
          <p:cNvPr id="32" name="Straight Connector 31"/>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3992396-C2E6-40EE-B722-42DE5FD37249}" type="datetime1">
              <a:rPr kumimoji="1" lang="ja-JP" altLang="en-US" smtClean="0"/>
              <a:t>2023/12/20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spTree>
    <p:extLst>
      <p:ext uri="{BB962C8B-B14F-4D97-AF65-F5344CB8AC3E}">
        <p14:creationId xmlns:p14="http://schemas.microsoft.com/office/powerpoint/2010/main" val="235564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FD416-C596-4FE1-80BA-A4EF30A28ED6}" type="datetime1">
              <a:rPr kumimoji="1" lang="ja-JP" altLang="en-US" smtClean="0"/>
              <a:t>2023/12/20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spTree>
    <p:extLst>
      <p:ext uri="{BB962C8B-B14F-4D97-AF65-F5344CB8AC3E}">
        <p14:creationId xmlns:p14="http://schemas.microsoft.com/office/powerpoint/2010/main" val="334264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79281" y="1420397"/>
            <a:ext cx="1819463" cy="3994875"/>
          </a:xfrm>
        </p:spPr>
        <p:txBody>
          <a:bodyPr anchor="b">
            <a:normAutofit/>
          </a:bodyPr>
          <a:lstStyle>
            <a:lvl1pPr algn="l">
              <a:defRPr sz="1800"/>
            </a:lvl1pPr>
          </a:lstStyle>
          <a:p>
            <a:r>
              <a:rPr lang="ja-JP" altLang="en-US"/>
              <a:t>マスター タイトルの書式設定</a:t>
            </a:r>
            <a:endParaRPr lang="en-US" dirty="0"/>
          </a:p>
        </p:txBody>
      </p:sp>
      <p:sp>
        <p:nvSpPr>
          <p:cNvPr id="3" name="Content Placeholder 2"/>
          <p:cNvSpPr>
            <a:spLocks noGrp="1"/>
          </p:cNvSpPr>
          <p:nvPr>
            <p:ph idx="1"/>
          </p:nvPr>
        </p:nvSpPr>
        <p:spPr>
          <a:xfrm>
            <a:off x="3139992" y="1420398"/>
            <a:ext cx="2871134" cy="8282357"/>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9282" y="5698653"/>
            <a:ext cx="1820527" cy="3996766"/>
          </a:xfrm>
        </p:spPr>
        <p:txBody>
          <a:bodyPr>
            <a:normAutofit/>
          </a:bodyPr>
          <a:lstStyle>
            <a:lvl1pPr marL="0" indent="0" algn="l">
              <a:buNone/>
              <a:defRPr sz="12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F80905D-70B4-4FD9-9158-305D3BA80D7D}" type="datetime1">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cxnSp>
        <p:nvCxnSpPr>
          <p:cNvPr id="17" name="Straight Connector 16"/>
          <p:cNvCxnSpPr/>
          <p:nvPr/>
        </p:nvCxnSpPr>
        <p:spPr>
          <a:xfrm>
            <a:off x="1081311" y="5698651"/>
            <a:ext cx="181745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761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13" name="Group 12"/>
          <p:cNvGrpSpPr/>
          <p:nvPr/>
        </p:nvGrpSpPr>
        <p:grpSpPr>
          <a:xfrm>
            <a:off x="3747376" y="857194"/>
            <a:ext cx="2633540" cy="9153957"/>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3112" y="2008023"/>
            <a:ext cx="2433701" cy="3254372"/>
          </a:xfrm>
        </p:spPr>
        <p:txBody>
          <a:bodyPr anchor="b">
            <a:normAutofit/>
          </a:bodyPr>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30096" y="1995633"/>
            <a:ext cx="1676249" cy="6873470"/>
          </a:xfrm>
          <a:solidFill>
            <a:schemeClr val="bg1">
              <a:lumMod val="85000"/>
            </a:schemeClr>
          </a:solidFill>
          <a:ln w="9525" cap="sq">
            <a:noFill/>
            <a:miter lim="800000"/>
          </a:ln>
          <a:effectLst/>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82619" y="5592875"/>
            <a:ext cx="2430215" cy="3562208"/>
          </a:xfrm>
        </p:spPr>
        <p:txBody>
          <a:bodyPr>
            <a:normAutofit/>
          </a:bodyPr>
          <a:lstStyle>
            <a:lvl1pPr marL="0" indent="0" algn="l">
              <a:buNone/>
              <a:defRPr sz="13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ja-JP" altLang="en-US"/>
              <a:t>マスター テキストの書式設定</a:t>
            </a:r>
          </a:p>
        </p:txBody>
      </p:sp>
      <p:sp>
        <p:nvSpPr>
          <p:cNvPr id="5" name="Date Placeholder 4"/>
          <p:cNvSpPr>
            <a:spLocks noGrp="1"/>
          </p:cNvSpPr>
          <p:nvPr>
            <p:ph type="dt" sz="half" idx="10"/>
          </p:nvPr>
        </p:nvSpPr>
        <p:spPr>
          <a:xfrm>
            <a:off x="1077498" y="9724191"/>
            <a:ext cx="2439315" cy="569108"/>
          </a:xfrm>
        </p:spPr>
        <p:txBody>
          <a:bodyPr/>
          <a:lstStyle>
            <a:lvl1pPr algn="l">
              <a:defRPr/>
            </a:lvl1pPr>
          </a:lstStyle>
          <a:p>
            <a:fld id="{A2368715-FF81-4AC8-BCD3-88BCF192C95B}" type="datetime1">
              <a:rPr kumimoji="1" lang="ja-JP" altLang="en-US" smtClean="0"/>
              <a:t>2023/12/20</a:t>
            </a:fld>
            <a:endParaRPr kumimoji="1" lang="ja-JP" altLang="en-US"/>
          </a:p>
        </p:txBody>
      </p:sp>
      <p:sp>
        <p:nvSpPr>
          <p:cNvPr id="6" name="Footer Placeholder 5"/>
          <p:cNvSpPr>
            <a:spLocks noGrp="1"/>
          </p:cNvSpPr>
          <p:nvPr>
            <p:ph type="ftr" sz="quarter" idx="11"/>
          </p:nvPr>
        </p:nvSpPr>
        <p:spPr>
          <a:xfrm>
            <a:off x="1078148" y="566474"/>
            <a:ext cx="2438665" cy="570544"/>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cxnSp>
        <p:nvCxnSpPr>
          <p:cNvPr id="31" name="Straight Connector 30"/>
          <p:cNvCxnSpPr/>
          <p:nvPr/>
        </p:nvCxnSpPr>
        <p:spPr>
          <a:xfrm>
            <a:off x="1080961" y="5588631"/>
            <a:ext cx="243151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629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cxnSp>
        <p:nvCxnSpPr>
          <p:cNvPr id="33" name="Straight Connector 32"/>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EB39A49-A233-4CCC-8FDE-517FDE05319E}"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spTree>
    <p:extLst>
      <p:ext uri="{BB962C8B-B14F-4D97-AF65-F5344CB8AC3E}">
        <p14:creationId xmlns:p14="http://schemas.microsoft.com/office/powerpoint/2010/main" val="83001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88522" y="1420399"/>
            <a:ext cx="827270" cy="8284247"/>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82619" y="1420399"/>
            <a:ext cx="3975821" cy="828424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673828-7570-4866-8256-FB069147F539}"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F51E75-20E7-432E-BF1F-9E66B4BBE9B6}" type="slidenum">
              <a:rPr kumimoji="1" lang="ja-JP" altLang="en-US" smtClean="0"/>
              <a:t>‹#›</a:t>
            </a:fld>
            <a:endParaRPr kumimoji="1" lang="ja-JP" altLang="en-US"/>
          </a:p>
        </p:txBody>
      </p:sp>
      <p:cxnSp>
        <p:nvCxnSpPr>
          <p:cNvPr id="15" name="Straight Connector 14"/>
          <p:cNvCxnSpPr/>
          <p:nvPr/>
        </p:nvCxnSpPr>
        <p:spPr>
          <a:xfrm>
            <a:off x="5188521" y="1420399"/>
            <a:ext cx="0" cy="828424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71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4AB6E95D-DA6B-45F9-BEFA-AF3084D30CE4}" type="datetime1">
              <a:rPr lang="ja-JP" altLang="en-US" smtClean="0"/>
              <a:t>2023/12/20</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08B04A5-0BF4-4AD0-9D96-D9AD34869078}" type="slidenum">
              <a:rPr lang="en-US" altLang="ja-JP" smtClean="0"/>
              <a:pPr>
                <a:defRPr/>
              </a:pPr>
              <a:t>‹#›</a:t>
            </a:fld>
            <a:endParaRPr lang="en-US" altLang="ja-JP"/>
          </a:p>
        </p:txBody>
      </p:sp>
    </p:spTree>
    <p:extLst>
      <p:ext uri="{BB962C8B-B14F-4D97-AF65-F5344CB8AC3E}">
        <p14:creationId xmlns:p14="http://schemas.microsoft.com/office/powerpoint/2010/main" val="351567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00050" y="3522132"/>
            <a:ext cx="4801851" cy="4124208"/>
          </a:xfrm>
        </p:spPr>
        <p:txBody>
          <a:bodyPr anchor="b">
            <a:normAutofit/>
          </a:bodyPr>
          <a:lstStyle>
            <a:lvl1pPr algn="l">
              <a:defRPr sz="24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00051" y="7977482"/>
            <a:ext cx="4801850" cy="2724386"/>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CCE476F-90D9-47E1-B1F0-9CA9FCBC0567}" type="datetime1">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2330842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6E322A70-102A-41C0-A7C6-AD373CF502E9}" type="datetime1">
              <a:rPr lang="ja-JP" altLang="en-US" smtClean="0"/>
              <a:t>2023/12/20</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14B6FB33-A747-473C-A3D0-66BF37DC43E5}" type="slidenum">
              <a:rPr lang="en-US" altLang="ja-JP" smtClean="0"/>
              <a:pPr>
                <a:defRPr/>
              </a:pPr>
              <a:t>‹#›</a:t>
            </a:fld>
            <a:endParaRPr lang="en-US" altLang="ja-JP"/>
          </a:p>
        </p:txBody>
      </p:sp>
    </p:spTree>
    <p:extLst>
      <p:ext uri="{BB962C8B-B14F-4D97-AF65-F5344CB8AC3E}">
        <p14:creationId xmlns:p14="http://schemas.microsoft.com/office/powerpoint/2010/main" val="224352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14AE7C66-F8C9-44C2-A986-83E2067BF350}" type="datetime1">
              <a:rPr lang="ja-JP" altLang="en-US" smtClean="0"/>
              <a:t>2023/12/20</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4BA921C6-A2F9-4639-A79F-B12F9C5C7CB9}" type="slidenum">
              <a:rPr lang="en-US" altLang="ja-JP" smtClean="0"/>
              <a:pPr>
                <a:defRPr/>
              </a:pPr>
              <a:t>‹#›</a:t>
            </a:fld>
            <a:endParaRPr lang="en-US" altLang="ja-JP"/>
          </a:p>
        </p:txBody>
      </p:sp>
    </p:spTree>
    <p:extLst>
      <p:ext uri="{BB962C8B-B14F-4D97-AF65-F5344CB8AC3E}">
        <p14:creationId xmlns:p14="http://schemas.microsoft.com/office/powerpoint/2010/main" val="1575960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01CEFB55-B95A-4E7D-9043-20182048C064}" type="datetime1">
              <a:rPr lang="ja-JP" altLang="en-US" smtClean="0"/>
              <a:t>2023/12/20</a:t>
            </a:fld>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11D660AF-AF9F-4C10-B952-7C5B5288B44C}" type="slidenum">
              <a:rPr lang="en-US" altLang="ja-JP" smtClean="0"/>
              <a:pPr>
                <a:defRPr/>
              </a:pPr>
              <a:t>‹#›</a:t>
            </a:fld>
            <a:endParaRPr lang="en-US" altLang="ja-JP"/>
          </a:p>
        </p:txBody>
      </p:sp>
    </p:spTree>
    <p:extLst>
      <p:ext uri="{BB962C8B-B14F-4D97-AF65-F5344CB8AC3E}">
        <p14:creationId xmlns:p14="http://schemas.microsoft.com/office/powerpoint/2010/main" val="3675019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4453467"/>
            <a:ext cx="2901255" cy="65503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4453467"/>
            <a:ext cx="2915543" cy="65503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1D463FE3-4BA0-4FEC-9FE3-8B4624B8CA4F}" type="datetime1">
              <a:rPr lang="ja-JP" altLang="en-US" smtClean="0"/>
              <a:t>2023/12/20</a:t>
            </a:fld>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4E4C5983-18FB-440B-9486-A3A1123D04A8}" type="slidenum">
              <a:rPr lang="en-US" altLang="ja-JP" smtClean="0"/>
              <a:pPr>
                <a:defRPr/>
              </a:pPr>
              <a:t>‹#›</a:t>
            </a:fld>
            <a:endParaRPr lang="en-US" altLang="ja-JP"/>
          </a:p>
        </p:txBody>
      </p:sp>
    </p:spTree>
    <p:extLst>
      <p:ext uri="{BB962C8B-B14F-4D97-AF65-F5344CB8AC3E}">
        <p14:creationId xmlns:p14="http://schemas.microsoft.com/office/powerpoint/2010/main" val="1168240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F37F9D93-19EB-4081-8437-13536C25435D}" type="datetime1">
              <a:rPr lang="ja-JP" altLang="en-US" smtClean="0"/>
              <a:t>2023/12/20</a:t>
            </a:fld>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13114096-E24D-4E95-86FD-7257963EE928}" type="slidenum">
              <a:rPr lang="en-US" altLang="ja-JP" smtClean="0"/>
              <a:pPr>
                <a:defRPr/>
              </a:pPr>
              <a:t>‹#›</a:t>
            </a:fld>
            <a:endParaRPr lang="en-US" altLang="ja-JP"/>
          </a:p>
        </p:txBody>
      </p:sp>
    </p:spTree>
    <p:extLst>
      <p:ext uri="{BB962C8B-B14F-4D97-AF65-F5344CB8AC3E}">
        <p14:creationId xmlns:p14="http://schemas.microsoft.com/office/powerpoint/2010/main" val="3422191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E668EAE-D8DC-42AC-B33B-A88A9F73CBC5}" type="datetime1">
              <a:rPr lang="ja-JP" altLang="en-US" smtClean="0"/>
              <a:t>2023/12/20</a:t>
            </a:fld>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38D586A8-6CDD-4576-ABA2-684F5361A816}" type="slidenum">
              <a:rPr lang="en-US" altLang="ja-JP" smtClean="0"/>
              <a:pPr>
                <a:defRPr/>
              </a:pPr>
              <a:t>‹#›</a:t>
            </a:fld>
            <a:endParaRPr lang="en-US" altLang="ja-JP"/>
          </a:p>
        </p:txBody>
      </p:sp>
    </p:spTree>
    <p:extLst>
      <p:ext uri="{BB962C8B-B14F-4D97-AF65-F5344CB8AC3E}">
        <p14:creationId xmlns:p14="http://schemas.microsoft.com/office/powerpoint/2010/main" val="2792103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A6C92233-F7BA-4791-BCED-269341938EBD}" type="datetime1">
              <a:rPr lang="ja-JP" altLang="en-US" smtClean="0"/>
              <a:t>2023/12/20</a:t>
            </a:fld>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5600F503-C3D9-4767-B13C-88BBAAC6E2B7}" type="slidenum">
              <a:rPr lang="en-US" altLang="ja-JP" smtClean="0"/>
              <a:pPr>
                <a:defRPr/>
              </a:pPr>
              <a:t>‹#›</a:t>
            </a:fld>
            <a:endParaRPr lang="en-US" altLang="ja-JP"/>
          </a:p>
        </p:txBody>
      </p:sp>
    </p:spTree>
    <p:extLst>
      <p:ext uri="{BB962C8B-B14F-4D97-AF65-F5344CB8AC3E}">
        <p14:creationId xmlns:p14="http://schemas.microsoft.com/office/powerpoint/2010/main" val="1222433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008EB5E5-4454-4AF1-BE7A-4EC96A1808BA}" type="datetime1">
              <a:rPr lang="ja-JP" altLang="en-US" smtClean="0"/>
              <a:t>2023/12/20</a:t>
            </a:fld>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C977020-DF84-4352-BBBA-9D8CA99AE838}" type="slidenum">
              <a:rPr lang="en-US" altLang="ja-JP" smtClean="0"/>
              <a:pPr>
                <a:defRPr/>
              </a:pPr>
              <a:t>‹#›</a:t>
            </a:fld>
            <a:endParaRPr lang="en-US" altLang="ja-JP"/>
          </a:p>
        </p:txBody>
      </p:sp>
    </p:spTree>
    <p:extLst>
      <p:ext uri="{BB962C8B-B14F-4D97-AF65-F5344CB8AC3E}">
        <p14:creationId xmlns:p14="http://schemas.microsoft.com/office/powerpoint/2010/main" val="3307117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65470ED9-991F-4676-8918-2F60B49CCFA0}" type="datetime1">
              <a:rPr lang="ja-JP" altLang="en-US" smtClean="0"/>
              <a:t>2023/12/20</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9A1CC86-A4C8-48AA-BC09-3F70C23D1311}" type="slidenum">
              <a:rPr lang="en-US" altLang="ja-JP" smtClean="0"/>
              <a:pPr>
                <a:defRPr/>
              </a:pPr>
              <a:t>‹#›</a:t>
            </a:fld>
            <a:endParaRPr lang="en-US" altLang="ja-JP"/>
          </a:p>
        </p:txBody>
      </p:sp>
    </p:spTree>
    <p:extLst>
      <p:ext uri="{BB962C8B-B14F-4D97-AF65-F5344CB8AC3E}">
        <p14:creationId xmlns:p14="http://schemas.microsoft.com/office/powerpoint/2010/main" val="50368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081968F2-9457-474D-A929-18342FD69369}" type="datetime1">
              <a:rPr lang="ja-JP" altLang="en-US" smtClean="0"/>
              <a:t>2023/12/20</a:t>
            </a:fld>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DECEC49-09F8-4954-B336-D8E15779E71B}" type="slidenum">
              <a:rPr lang="en-US" altLang="ja-JP" smtClean="0"/>
              <a:pPr>
                <a:defRPr/>
              </a:pPr>
              <a:t>‹#›</a:t>
            </a:fld>
            <a:endParaRPr lang="en-US" altLang="ja-JP"/>
          </a:p>
        </p:txBody>
      </p:sp>
    </p:spTree>
    <p:extLst>
      <p:ext uri="{BB962C8B-B14F-4D97-AF65-F5344CB8AC3E}">
        <p14:creationId xmlns:p14="http://schemas.microsoft.com/office/powerpoint/2010/main" val="264704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0051" y="7992534"/>
            <a:ext cx="4916150" cy="2709333"/>
          </a:xfrm>
        </p:spPr>
        <p:txBody>
          <a:bodyPr>
            <a:normAutofit/>
          </a:bodyPr>
          <a:lstStyle>
            <a:lvl1pPr>
              <a:defRPr sz="2400"/>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400051" y="948267"/>
            <a:ext cx="2962475" cy="669807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3496771" y="948267"/>
            <a:ext cx="2961179" cy="6683022"/>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B6C0E9-A3C1-4A42-B244-BC832F50B4D7}" type="datetime1">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402614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00051" y="7992534"/>
            <a:ext cx="4916150" cy="2709333"/>
          </a:xfrm>
        </p:spPr>
        <p:txBody>
          <a:bodyPr>
            <a:normAutofit/>
          </a:bodyPr>
          <a:lstStyle>
            <a:lvl1pPr>
              <a:defRPr sz="2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71501" y="948267"/>
            <a:ext cx="2787650" cy="1083733"/>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00050" y="2032001"/>
            <a:ext cx="2959100" cy="5614341"/>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641263" y="1007534"/>
            <a:ext cx="2823038" cy="1024466"/>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96772" y="2032000"/>
            <a:ext cx="2967529" cy="5599289"/>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345A5D9-A43D-49F9-AD61-701EE0B08004}" type="datetime1">
              <a:rPr kumimoji="1" lang="ja-JP" altLang="en-US" smtClean="0"/>
              <a:t>2023/12/20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37504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00051" y="7992534"/>
            <a:ext cx="4916150" cy="2709333"/>
          </a:xfrm>
        </p:spPr>
        <p:txBody>
          <a:bodyPr>
            <a:normAutofit/>
          </a:bodyPr>
          <a:lstStyle>
            <a:lvl1pPr>
              <a:defRPr sz="2400"/>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A3457A0-0C5C-446C-9356-1081034F5B58}" type="datetime1">
              <a:rPr kumimoji="1" lang="ja-JP" altLang="en-US" smtClean="0"/>
              <a:t>2023/12/20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90800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24743-0488-4DB9-A5F9-34484CE72C24}" type="datetime1">
              <a:rPr kumimoji="1" lang="ja-JP" altLang="en-US" smtClean="0"/>
              <a:t>2023/12/20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3432970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64000" y="948267"/>
            <a:ext cx="2400300" cy="2709333"/>
          </a:xfrm>
        </p:spPr>
        <p:txBody>
          <a:bodyPr anchor="b">
            <a:normAutofit/>
          </a:bodyPr>
          <a:lstStyle>
            <a:lvl1pPr algn="l">
              <a:defRPr sz="1500" b="0"/>
            </a:lvl1pPr>
          </a:lstStyle>
          <a:p>
            <a:r>
              <a:rPr lang="ja-JP" altLang="en-US"/>
              <a:t>マスター タイトルの書式設定</a:t>
            </a:r>
            <a:endParaRPr lang="en-US" dirty="0"/>
          </a:p>
        </p:txBody>
      </p:sp>
      <p:sp>
        <p:nvSpPr>
          <p:cNvPr id="3" name="Content Placeholder 2"/>
          <p:cNvSpPr>
            <a:spLocks noGrp="1"/>
          </p:cNvSpPr>
          <p:nvPr>
            <p:ph idx="1"/>
          </p:nvPr>
        </p:nvSpPr>
        <p:spPr>
          <a:xfrm>
            <a:off x="400050" y="948267"/>
            <a:ext cx="3329066" cy="9753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064000" y="3928538"/>
            <a:ext cx="2400300" cy="3717808"/>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6920F3-58C5-4BC6-95D7-C440AEDD1058}" type="datetime1">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112294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371850" y="2573867"/>
            <a:ext cx="2672444" cy="2032000"/>
          </a:xfrm>
        </p:spPr>
        <p:txBody>
          <a:bodyPr anchor="b">
            <a:normAutofit/>
          </a:bodyPr>
          <a:lstStyle>
            <a:lvl1pPr algn="l">
              <a:defRPr sz="1800"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571500" y="1625600"/>
            <a:ext cx="2460731" cy="8534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3372021" y="4876800"/>
            <a:ext cx="2673167" cy="3702756"/>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02F4DEA-4628-4576-9480-80412EC57C3A}" type="datetime1">
              <a:rPr kumimoji="1" lang="ja-JP" altLang="en-US" smtClean="0"/>
              <a:t>2023/12/20</a:t>
            </a:fld>
            <a:endParaRPr kumimoji="1" lang="ja-JP" altLang="en-US"/>
          </a:p>
        </p:txBody>
      </p:sp>
      <p:sp>
        <p:nvSpPr>
          <p:cNvPr id="6" name="Footer Placeholder 5"/>
          <p:cNvSpPr>
            <a:spLocks noGrp="1"/>
          </p:cNvSpPr>
          <p:nvPr>
            <p:ph type="ftr" sz="quarter" idx="11"/>
          </p:nvPr>
        </p:nvSpPr>
        <p:spPr>
          <a:xfrm>
            <a:off x="400050" y="10972801"/>
            <a:ext cx="4358793" cy="64911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293556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5003006" y="6923853"/>
            <a:ext cx="1852842" cy="4726281"/>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400051" y="7992534"/>
            <a:ext cx="4916150" cy="2709333"/>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00051" y="948268"/>
            <a:ext cx="4916150" cy="6698080"/>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572684" y="10972806"/>
            <a:ext cx="900347" cy="649111"/>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108C7A35-F9E1-4797-8D4D-7B516C9E3A01}" type="datetime1">
              <a:rPr kumimoji="1" lang="ja-JP" altLang="en-US" smtClean="0"/>
              <a:t>2023/12/20</a:t>
            </a:fld>
            <a:endParaRPr kumimoji="1" lang="ja-JP" altLang="en-US"/>
          </a:p>
        </p:txBody>
      </p:sp>
      <p:sp>
        <p:nvSpPr>
          <p:cNvPr id="5" name="Footer Placeholder 4"/>
          <p:cNvSpPr>
            <a:spLocks noGrp="1"/>
          </p:cNvSpPr>
          <p:nvPr>
            <p:ph type="ftr" sz="quarter" idx="3"/>
          </p:nvPr>
        </p:nvSpPr>
        <p:spPr>
          <a:xfrm>
            <a:off x="400050" y="10972801"/>
            <a:ext cx="4358793" cy="649111"/>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5830820" y="9917295"/>
            <a:ext cx="642680" cy="1190978"/>
          </a:xfrm>
          <a:prstGeom prst="rect">
            <a:avLst/>
          </a:prstGeom>
        </p:spPr>
        <p:txBody>
          <a:bodyPr vert="horz" lIns="91440" tIns="45720" rIns="91440" bIns="45720" rtlCol="0" anchor="b"/>
          <a:lstStyle>
            <a:lvl1pPr algn="r">
              <a:defRPr sz="2100" b="0" i="0">
                <a:solidFill>
                  <a:schemeClr val="bg2">
                    <a:lumMod val="50000"/>
                  </a:schemeClr>
                </a:solidFill>
                <a:effectLst/>
                <a:latin typeface="+mn-lt"/>
              </a:defRPr>
            </a:lvl1pPr>
          </a:lstStyle>
          <a:p>
            <a:fld id="{C99B675B-A5BE-4271-AA48-B0AA204B537C}" type="slidenum">
              <a:rPr kumimoji="1" lang="ja-JP" altLang="en-US" smtClean="0"/>
              <a:t>‹#›</a:t>
            </a:fld>
            <a:endParaRPr kumimoji="1" lang="ja-JP" altLang="en-US"/>
          </a:p>
        </p:txBody>
      </p:sp>
    </p:spTree>
    <p:extLst>
      <p:ext uri="{BB962C8B-B14F-4D97-AF65-F5344CB8AC3E}">
        <p14:creationId xmlns:p14="http://schemas.microsoft.com/office/powerpoint/2010/main" val="2865559313"/>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hf hdr="0" ftr="0" dt="0"/>
  <p:txStyles>
    <p:title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3583527"/>
            <a:ext cx="6858000" cy="725248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10836006"/>
            <a:ext cx="6858001" cy="1377292"/>
          </a:xfrm>
          <a:prstGeom prst="rect">
            <a:avLst/>
          </a:prstGeom>
        </p:spPr>
      </p:pic>
      <p:cxnSp>
        <p:nvCxnSpPr>
          <p:cNvPr id="13" name="Straight Connector 12"/>
          <p:cNvCxnSpPr/>
          <p:nvPr/>
        </p:nvCxnSpPr>
        <p:spPr>
          <a:xfrm>
            <a:off x="0" y="10846448"/>
            <a:ext cx="6858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082619" y="1430259"/>
            <a:ext cx="4928507" cy="1865307"/>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82619" y="3583526"/>
            <a:ext cx="4928507" cy="613442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234907" y="587325"/>
            <a:ext cx="1776219" cy="549691"/>
          </a:xfrm>
          <a:prstGeom prst="rect">
            <a:avLst/>
          </a:prstGeom>
        </p:spPr>
        <p:txBody>
          <a:bodyPr vert="horz" lIns="91440" tIns="45720" rIns="91440" bIns="45720" rtlCol="0" anchor="ctr"/>
          <a:lstStyle>
            <a:lvl1pPr algn="r">
              <a:defRPr sz="750">
                <a:solidFill>
                  <a:schemeClr val="tx1">
                    <a:tint val="75000"/>
                  </a:schemeClr>
                </a:solidFill>
              </a:defRPr>
            </a:lvl1pPr>
          </a:lstStyle>
          <a:p>
            <a:fld id="{6AF5A8B8-517C-402C-AFC7-31267ACA6AEF}" type="datetime1">
              <a:rPr kumimoji="1" lang="ja-JP" altLang="en-US" smtClean="0"/>
              <a:t>2023/12/20</a:t>
            </a:fld>
            <a:endParaRPr kumimoji="1" lang="ja-JP" altLang="en-US"/>
          </a:p>
        </p:txBody>
      </p:sp>
      <p:sp>
        <p:nvSpPr>
          <p:cNvPr id="5" name="Footer Placeholder 4"/>
          <p:cNvSpPr>
            <a:spLocks noGrp="1"/>
          </p:cNvSpPr>
          <p:nvPr>
            <p:ph type="ftr" sz="quarter" idx="3"/>
          </p:nvPr>
        </p:nvSpPr>
        <p:spPr>
          <a:xfrm>
            <a:off x="1082618" y="585437"/>
            <a:ext cx="3025503" cy="54969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365794" y="1420396"/>
            <a:ext cx="596810" cy="895250"/>
          </a:xfrm>
          <a:prstGeom prst="rect">
            <a:avLst/>
          </a:prstGeom>
        </p:spPr>
        <p:txBody>
          <a:bodyPr vert="horz" lIns="91440" tIns="45720" rIns="91440" bIns="45720" rtlCol="0" anchor="t"/>
          <a:lstStyle>
            <a:lvl1pPr algn="r">
              <a:defRPr sz="2100">
                <a:solidFill>
                  <a:schemeClr val="accent1"/>
                </a:solidFill>
              </a:defRPr>
            </a:lvl1pPr>
          </a:lstStyle>
          <a:p>
            <a:fld id="{21F51E75-20E7-432E-BF1F-9E66B4BBE9B6}" type="slidenum">
              <a:rPr kumimoji="1" lang="ja-JP" altLang="en-US" smtClean="0"/>
              <a:t>‹#›</a:t>
            </a:fld>
            <a:endParaRPr kumimoji="1" lang="ja-JP" altLang="en-US"/>
          </a:p>
        </p:txBody>
      </p:sp>
    </p:spTree>
    <p:extLst>
      <p:ext uri="{BB962C8B-B14F-4D97-AF65-F5344CB8AC3E}">
        <p14:creationId xmlns:p14="http://schemas.microsoft.com/office/powerpoint/2010/main" val="27846113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14350" rtl="0" eaLnBrk="1" latinLnBrk="0" hangingPunct="1">
        <a:lnSpc>
          <a:spcPct val="90000"/>
        </a:lnSpc>
        <a:spcBef>
          <a:spcPct val="0"/>
        </a:spcBef>
        <a:buNone/>
        <a:defRPr kumimoji="1" sz="2400" b="0" i="0" kern="1200" cap="all">
          <a:solidFill>
            <a:schemeClr val="tx1"/>
          </a:solidFill>
          <a:effectLst/>
          <a:latin typeface="+mj-lt"/>
          <a:ea typeface="+mj-ea"/>
          <a:cs typeface="+mj-cs"/>
        </a:defRPr>
      </a:lvl1pPr>
    </p:titleStyle>
    <p:bodyStyle>
      <a:lvl1pPr marL="171450" indent="-171450" algn="l" defTabSz="514350" rtl="0" eaLnBrk="1" latinLnBrk="0" hangingPunct="1">
        <a:lnSpc>
          <a:spcPct val="120000"/>
        </a:lnSpc>
        <a:spcBef>
          <a:spcPts val="750"/>
        </a:spcBef>
        <a:buClr>
          <a:schemeClr val="accent1"/>
        </a:buClr>
        <a:buSzPct val="100000"/>
        <a:buFont typeface="Arial" panose="020B0604020202020204" pitchFamily="34" charset="0"/>
        <a:buChar char="•"/>
        <a:defRPr kumimoji="1" sz="1500" kern="1200" cap="none">
          <a:solidFill>
            <a:schemeClr val="tx1"/>
          </a:solidFill>
          <a:effectLst/>
          <a:latin typeface="+mn-lt"/>
          <a:ea typeface="+mn-ea"/>
          <a:cs typeface="+mn-cs"/>
        </a:defRPr>
      </a:lvl1pPr>
      <a:lvl2pPr marL="5143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1200" kern="1200" cap="none" baseline="0">
          <a:solidFill>
            <a:schemeClr val="tx1"/>
          </a:solidFill>
          <a:effectLst/>
          <a:latin typeface="+mn-lt"/>
          <a:ea typeface="+mn-ea"/>
          <a:cs typeface="+mn-cs"/>
        </a:defRPr>
      </a:lvl2pPr>
      <a:lvl3pPr marL="8572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1200" kern="1200" cap="none">
          <a:solidFill>
            <a:schemeClr val="tx1"/>
          </a:solidFill>
          <a:effectLst/>
          <a:latin typeface="+mn-lt"/>
          <a:ea typeface="+mn-ea"/>
          <a:cs typeface="+mn-cs"/>
        </a:defRPr>
      </a:lvl3pPr>
      <a:lvl4pPr marL="12001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1050" kern="1200" cap="none" baseline="0">
          <a:solidFill>
            <a:schemeClr val="tx1"/>
          </a:solidFill>
          <a:effectLst/>
          <a:latin typeface="+mn-lt"/>
          <a:ea typeface="+mn-ea"/>
          <a:cs typeface="+mn-cs"/>
        </a:defRPr>
      </a:lvl4pPr>
      <a:lvl5pPr marL="15430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kumimoji="1" sz="900" kern="1200" cap="none">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kumimoji="1" sz="900" kern="1200" baseline="0">
          <a:solidFill>
            <a:schemeClr val="tx1"/>
          </a:solidFill>
          <a:effectLst/>
          <a:latin typeface="+mn-lt"/>
          <a:ea typeface="+mn-ea"/>
          <a:cs typeface="+mn-cs"/>
        </a:defRPr>
      </a:lvl9pPr>
    </p:bodyStyle>
    <p:otherStyle>
      <a:defPPr>
        <a:defRPr lang="en-US"/>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A9BCC71D-1B84-425F-A80D-D955BE1E59B7}" type="datetime1">
              <a:rPr lang="ja-JP" altLang="en-US" smtClean="0"/>
              <a:t>2023/12/20</a:t>
            </a:fld>
            <a:endParaRPr lang="en-US" altLang="ja-JP"/>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DADF140-B0E7-4545-9F54-AD04D07ABD0A}" type="slidenum">
              <a:rPr lang="en-US" altLang="ja-JP" smtClean="0"/>
              <a:pPr>
                <a:defRPr/>
              </a:pPr>
              <a:t>‹#›</a:t>
            </a:fld>
            <a:endParaRPr lang="en-US" altLang="ja-JP"/>
          </a:p>
        </p:txBody>
      </p:sp>
    </p:spTree>
    <p:extLst>
      <p:ext uri="{BB962C8B-B14F-4D97-AF65-F5344CB8AC3E}">
        <p14:creationId xmlns:p14="http://schemas.microsoft.com/office/powerpoint/2010/main" val="170596983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35.xml"/><Relationship Id="rId6" Type="http://schemas.openxmlformats.org/officeDocument/2006/relationships/image" Target="../media/image180.png"/><Relationship Id="rId5" Type="http://schemas.openxmlformats.org/officeDocument/2006/relationships/customXml" Target="../ink/ink1.xml"/><Relationship Id="rId4" Type="http://schemas.openxmlformats.org/officeDocument/2006/relationships/hyperlink" Target="https://irasutoya.blogspot.com/2016/05/blog-post_44.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3168/jds.s0022-0302(93)77430-5" TargetMode="External"/><Relationship Id="rId3" Type="http://schemas.openxmlformats.org/officeDocument/2006/relationships/hyperlink" Target="https://pubmed.ncbi.nlm.nih.gov/8486834/#affiliation-1" TargetMode="External"/><Relationship Id="rId7" Type="http://schemas.openxmlformats.org/officeDocument/2006/relationships/hyperlink" Target="https://pubmed.ncbi.nlm.nih.gov/?term=Hough+S&amp;cauthor_id=8486834" TargetMode="External"/><Relationship Id="rId2" Type="http://schemas.openxmlformats.org/officeDocument/2006/relationships/hyperlink" Target="https://pubmed.ncbi.nlm.nih.gov/?term=Chen+Y&amp;cauthor_id=8486834" TargetMode="External"/><Relationship Id="rId1" Type="http://schemas.openxmlformats.org/officeDocument/2006/relationships/slideLayout" Target="../slideLayouts/slideLayout7.xml"/><Relationship Id="rId6" Type="http://schemas.openxmlformats.org/officeDocument/2006/relationships/hyperlink" Target="https://pubmed.ncbi.nlm.nih.gov/?term=Zhang+L&amp;cauthor_id=8486834" TargetMode="External"/><Relationship Id="rId5" Type="http://schemas.openxmlformats.org/officeDocument/2006/relationships/hyperlink" Target="https://pubmed.ncbi.nlm.nih.gov/?term=Tobback+C&amp;cauthor_id=8486834" TargetMode="External"/><Relationship Id="rId4" Type="http://schemas.openxmlformats.org/officeDocument/2006/relationships/hyperlink" Target="https://pubmed.ncbi.nlm.nih.gov/?term=Foote+RH&amp;cauthor_id=848683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nimoscience.co.jp/" TargetMode="External"/><Relationship Id="rId2" Type="http://schemas.openxmlformats.org/officeDocument/2006/relationships/hyperlink" Target="mailto:info@animoscience.co.jp"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animoscience.co.jp/" TargetMode="External"/><Relationship Id="rId2" Type="http://schemas.openxmlformats.org/officeDocument/2006/relationships/hyperlink" Target="mailto:info@animoscience.co.jp"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91A7DCE-A751-431A-83F4-4F22CC900862}"/>
              </a:ext>
            </a:extLst>
          </p:cNvPr>
          <p:cNvSpPr>
            <a:spLocks noGrp="1"/>
          </p:cNvSpPr>
          <p:nvPr>
            <p:ph type="sldNum" sz="quarter" idx="12"/>
          </p:nvPr>
        </p:nvSpPr>
        <p:spPr>
          <a:xfrm>
            <a:off x="5920761" y="10653947"/>
            <a:ext cx="642680" cy="1190978"/>
          </a:xfrm>
        </p:spPr>
        <p:txBody>
          <a:bodyPr/>
          <a:lstStyle/>
          <a:p>
            <a:fld id="{C99B675B-A5BE-4271-AA48-B0AA204B537C}" type="slidenum">
              <a:rPr kumimoji="1" lang="ja-JP" altLang="en-US" smtClean="0"/>
              <a:t>1</a:t>
            </a:fld>
            <a:endParaRPr kumimoji="1" lang="ja-JP" altLang="en-US" dirty="0"/>
          </a:p>
        </p:txBody>
      </p:sp>
      <p:pic>
        <p:nvPicPr>
          <p:cNvPr id="4" name="図 3">
            <a:extLst>
              <a:ext uri="{FF2B5EF4-FFF2-40B4-BE49-F238E27FC236}">
                <a16:creationId xmlns:a16="http://schemas.microsoft.com/office/drawing/2014/main" id="{16E09BA4-FDAD-32F0-4CF0-A1438B949D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676514"/>
            <a:ext cx="6858000" cy="9715500"/>
          </a:xfrm>
          <a:prstGeom prst="rect">
            <a:avLst/>
          </a:prstGeom>
        </p:spPr>
      </p:pic>
      <p:sp>
        <p:nvSpPr>
          <p:cNvPr id="3" name="タイトル 1">
            <a:extLst>
              <a:ext uri="{FF2B5EF4-FFF2-40B4-BE49-F238E27FC236}">
                <a16:creationId xmlns:a16="http://schemas.microsoft.com/office/drawing/2014/main" id="{08924A37-AC9E-3BDA-2C93-3A772E9575C5}"/>
              </a:ext>
            </a:extLst>
          </p:cNvPr>
          <p:cNvSpPr txBox="1">
            <a:spLocks/>
          </p:cNvSpPr>
          <p:nvPr/>
        </p:nvSpPr>
        <p:spPr>
          <a:xfrm>
            <a:off x="634538" y="624045"/>
            <a:ext cx="5789141" cy="1856477"/>
          </a:xfrm>
          <a:prstGeom prst="rect">
            <a:avLst/>
          </a:prstGeom>
        </p:spPr>
        <p:txBody>
          <a:bodyPr>
            <a:normAutofit fontScale="97500"/>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2800" b="1" dirty="0">
                <a:solidFill>
                  <a:srgbClr val="0000FF"/>
                </a:solidFill>
                <a:latin typeface="メイリオ" panose="020B0604030504040204" pitchFamily="50" charset="-128"/>
                <a:ea typeface="メイリオ" panose="020B0604030504040204" pitchFamily="50" charset="-128"/>
              </a:rPr>
              <a:t>”たかがストロー、されどストロー”</a:t>
            </a:r>
            <a:br>
              <a:rPr lang="en-US" altLang="ja-JP" sz="2800" b="1" dirty="0">
                <a:solidFill>
                  <a:srgbClr val="0000FF"/>
                </a:solidFill>
                <a:latin typeface="メイリオ" panose="020B0604030504040204" pitchFamily="50" charset="-128"/>
                <a:ea typeface="メイリオ" panose="020B0604030504040204" pitchFamily="50" charset="-128"/>
              </a:rPr>
            </a:br>
            <a:r>
              <a:rPr lang="ja-JP" altLang="en-US" sz="2800" b="1" dirty="0">
                <a:solidFill>
                  <a:srgbClr val="0000FF"/>
                </a:solidFill>
                <a:latin typeface="メイリオ" panose="020B0604030504040204" pitchFamily="50" charset="-128"/>
                <a:ea typeface="メイリオ" panose="020B0604030504040204" pitchFamily="50" charset="-128"/>
              </a:rPr>
              <a:t>技術資料集</a:t>
            </a:r>
            <a:br>
              <a:rPr lang="en-US" altLang="ja-JP" sz="2800" dirty="0">
                <a:solidFill>
                  <a:srgbClr val="0000FF"/>
                </a:solidFill>
                <a:latin typeface="メイリオ" panose="020B0604030504040204" pitchFamily="50" charset="-128"/>
                <a:ea typeface="メイリオ" panose="020B0604030504040204" pitchFamily="50" charset="-128"/>
              </a:rPr>
            </a:br>
            <a:endParaRPr lang="ja-JP" altLang="en-US" sz="2800" dirty="0">
              <a:solidFill>
                <a:srgbClr val="0000FF"/>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102C4629-ADE3-CAF6-36E7-3CA2E64A877B}"/>
              </a:ext>
            </a:extLst>
          </p:cNvPr>
          <p:cNvSpPr txBox="1"/>
          <p:nvPr/>
        </p:nvSpPr>
        <p:spPr>
          <a:xfrm>
            <a:off x="4557016" y="1204185"/>
            <a:ext cx="2129109" cy="369332"/>
          </a:xfrm>
          <a:prstGeom prst="rect">
            <a:avLst/>
          </a:prstGeom>
          <a:noFill/>
        </p:spPr>
        <p:txBody>
          <a:bodyPr wrap="none" rtlCol="0">
            <a:spAutoFit/>
          </a:bodyPr>
          <a:lstStyle/>
          <a:p>
            <a:r>
              <a:rPr kumimoji="1" lang="en-US" altLang="ja-JP" dirty="0">
                <a:solidFill>
                  <a:schemeClr val="bg1"/>
                </a:solidFill>
              </a:rPr>
              <a:t>Issue 4: 2023/11/4</a:t>
            </a:r>
            <a:endParaRPr kumimoji="1" lang="ja-JP" altLang="en-US" dirty="0">
              <a:solidFill>
                <a:schemeClr val="bg1"/>
              </a:solidFill>
            </a:endParaRPr>
          </a:p>
        </p:txBody>
      </p:sp>
      <p:sp>
        <p:nvSpPr>
          <p:cNvPr id="7" name="テキスト ボックス 6">
            <a:extLst>
              <a:ext uri="{FF2B5EF4-FFF2-40B4-BE49-F238E27FC236}">
                <a16:creationId xmlns:a16="http://schemas.microsoft.com/office/drawing/2014/main" id="{C7E2E5A2-4F4F-4BC1-70C6-F18B701F5FCA}"/>
              </a:ext>
            </a:extLst>
          </p:cNvPr>
          <p:cNvSpPr txBox="1"/>
          <p:nvPr/>
        </p:nvSpPr>
        <p:spPr>
          <a:xfrm>
            <a:off x="372093" y="11516244"/>
            <a:ext cx="6314032" cy="461665"/>
          </a:xfrm>
          <a:prstGeom prst="rect">
            <a:avLst/>
          </a:prstGeom>
          <a:noFill/>
        </p:spPr>
        <p:txBody>
          <a:bodyPr wrap="square" rtlCol="0">
            <a:spAutoFit/>
          </a:bodyPr>
          <a:lstStyle/>
          <a:p>
            <a:r>
              <a:rPr kumimoji="1" lang="en-US" altLang="ja-JP" sz="1200" dirty="0">
                <a:solidFill>
                  <a:schemeClr val="bg1"/>
                </a:solidFill>
              </a:rPr>
              <a:t>※</a:t>
            </a:r>
            <a:r>
              <a:rPr kumimoji="1" lang="ja-JP" altLang="en-US" sz="1200" dirty="0">
                <a:solidFill>
                  <a:schemeClr val="bg1"/>
                </a:solidFill>
              </a:rPr>
              <a:t>本冊子では、「胚」と「受精卵」の表記が混在していますが、同じ意味で使用していることをご了解ください．</a:t>
            </a:r>
            <a:endParaRPr kumimoji="1" lang="en-US" altLang="ja-JP" sz="1200" dirty="0">
              <a:solidFill>
                <a:schemeClr val="bg1"/>
              </a:solidFill>
            </a:endParaRPr>
          </a:p>
        </p:txBody>
      </p:sp>
      <p:pic>
        <p:nvPicPr>
          <p:cNvPr id="9" name="図 8">
            <a:extLst>
              <a:ext uri="{FF2B5EF4-FFF2-40B4-BE49-F238E27FC236}">
                <a16:creationId xmlns:a16="http://schemas.microsoft.com/office/drawing/2014/main" id="{20E6D60A-AF7D-28D1-BC10-7A4125DE244E}"/>
              </a:ext>
            </a:extLst>
          </p:cNvPr>
          <p:cNvPicPr>
            <a:picLocks noChangeAspect="1"/>
          </p:cNvPicPr>
          <p:nvPr/>
        </p:nvPicPr>
        <p:blipFill>
          <a:blip r:embed="rId3"/>
          <a:stretch>
            <a:fillRect/>
          </a:stretch>
        </p:blipFill>
        <p:spPr>
          <a:xfrm>
            <a:off x="-1" y="-21194"/>
            <a:ext cx="6866762" cy="12213194"/>
          </a:xfrm>
          <a:prstGeom prst="rect">
            <a:avLst/>
          </a:prstGeom>
        </p:spPr>
      </p:pic>
      <p:pic>
        <p:nvPicPr>
          <p:cNvPr id="8" name="図 7">
            <a:extLst>
              <a:ext uri="{FF2B5EF4-FFF2-40B4-BE49-F238E27FC236}">
                <a16:creationId xmlns:a16="http://schemas.microsoft.com/office/drawing/2014/main" id="{A5864804-4E95-995B-6A74-B60C3B65E9EF}"/>
              </a:ext>
            </a:extLst>
          </p:cNvPr>
          <p:cNvPicPr>
            <a:picLocks noChangeAspect="1"/>
          </p:cNvPicPr>
          <p:nvPr/>
        </p:nvPicPr>
        <p:blipFill>
          <a:blip r:embed="rId4"/>
          <a:stretch>
            <a:fillRect/>
          </a:stretch>
        </p:blipFill>
        <p:spPr>
          <a:xfrm>
            <a:off x="0" y="0"/>
            <a:ext cx="6858000" cy="12192000"/>
          </a:xfrm>
          <a:prstGeom prst="rect">
            <a:avLst/>
          </a:prstGeom>
        </p:spPr>
      </p:pic>
    </p:spTree>
    <p:extLst>
      <p:ext uri="{BB962C8B-B14F-4D97-AF65-F5344CB8AC3E}">
        <p14:creationId xmlns:p14="http://schemas.microsoft.com/office/powerpoint/2010/main" val="421620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59D50557-21AB-D9BF-6C7D-093EC459D0E3}"/>
              </a:ext>
            </a:extLst>
          </p:cNvPr>
          <p:cNvGraphicFramePr>
            <a:graphicFrameLocks noGrp="1"/>
          </p:cNvGraphicFramePr>
          <p:nvPr>
            <p:extLst>
              <p:ext uri="{D42A27DB-BD31-4B8C-83A1-F6EECF244321}">
                <p14:modId xmlns:p14="http://schemas.microsoft.com/office/powerpoint/2010/main" val="1257772728"/>
              </p:ext>
            </p:extLst>
          </p:nvPr>
        </p:nvGraphicFramePr>
        <p:xfrm>
          <a:off x="345510" y="2099918"/>
          <a:ext cx="6293586" cy="3520664"/>
        </p:xfrm>
        <a:graphic>
          <a:graphicData uri="http://schemas.openxmlformats.org/drawingml/2006/table">
            <a:tbl>
              <a:tblPr>
                <a:tableStyleId>{93296810-A885-4BE3-A3E7-6D5BEEA58F35}</a:tableStyleId>
              </a:tblPr>
              <a:tblGrid>
                <a:gridCol w="534360">
                  <a:extLst>
                    <a:ext uri="{9D8B030D-6E8A-4147-A177-3AD203B41FA5}">
                      <a16:colId xmlns:a16="http://schemas.microsoft.com/office/drawing/2014/main" val="2386084835"/>
                    </a:ext>
                  </a:extLst>
                </a:gridCol>
                <a:gridCol w="274603">
                  <a:extLst>
                    <a:ext uri="{9D8B030D-6E8A-4147-A177-3AD203B41FA5}">
                      <a16:colId xmlns:a16="http://schemas.microsoft.com/office/drawing/2014/main" val="1478191254"/>
                    </a:ext>
                  </a:extLst>
                </a:gridCol>
                <a:gridCol w="274603">
                  <a:extLst>
                    <a:ext uri="{9D8B030D-6E8A-4147-A177-3AD203B41FA5}">
                      <a16:colId xmlns:a16="http://schemas.microsoft.com/office/drawing/2014/main" val="2762111678"/>
                    </a:ext>
                  </a:extLst>
                </a:gridCol>
                <a:gridCol w="274603">
                  <a:extLst>
                    <a:ext uri="{9D8B030D-6E8A-4147-A177-3AD203B41FA5}">
                      <a16:colId xmlns:a16="http://schemas.microsoft.com/office/drawing/2014/main" val="3783102153"/>
                    </a:ext>
                  </a:extLst>
                </a:gridCol>
                <a:gridCol w="274603">
                  <a:extLst>
                    <a:ext uri="{9D8B030D-6E8A-4147-A177-3AD203B41FA5}">
                      <a16:colId xmlns:a16="http://schemas.microsoft.com/office/drawing/2014/main" val="3576482126"/>
                    </a:ext>
                  </a:extLst>
                </a:gridCol>
                <a:gridCol w="274603">
                  <a:extLst>
                    <a:ext uri="{9D8B030D-6E8A-4147-A177-3AD203B41FA5}">
                      <a16:colId xmlns:a16="http://schemas.microsoft.com/office/drawing/2014/main" val="539446600"/>
                    </a:ext>
                  </a:extLst>
                </a:gridCol>
                <a:gridCol w="274603">
                  <a:extLst>
                    <a:ext uri="{9D8B030D-6E8A-4147-A177-3AD203B41FA5}">
                      <a16:colId xmlns:a16="http://schemas.microsoft.com/office/drawing/2014/main" val="2545014671"/>
                    </a:ext>
                  </a:extLst>
                </a:gridCol>
                <a:gridCol w="274603">
                  <a:extLst>
                    <a:ext uri="{9D8B030D-6E8A-4147-A177-3AD203B41FA5}">
                      <a16:colId xmlns:a16="http://schemas.microsoft.com/office/drawing/2014/main" val="330077857"/>
                    </a:ext>
                  </a:extLst>
                </a:gridCol>
                <a:gridCol w="274603">
                  <a:extLst>
                    <a:ext uri="{9D8B030D-6E8A-4147-A177-3AD203B41FA5}">
                      <a16:colId xmlns:a16="http://schemas.microsoft.com/office/drawing/2014/main" val="2803453964"/>
                    </a:ext>
                  </a:extLst>
                </a:gridCol>
                <a:gridCol w="274603">
                  <a:extLst>
                    <a:ext uri="{9D8B030D-6E8A-4147-A177-3AD203B41FA5}">
                      <a16:colId xmlns:a16="http://schemas.microsoft.com/office/drawing/2014/main" val="23561247"/>
                    </a:ext>
                  </a:extLst>
                </a:gridCol>
                <a:gridCol w="274603">
                  <a:extLst>
                    <a:ext uri="{9D8B030D-6E8A-4147-A177-3AD203B41FA5}">
                      <a16:colId xmlns:a16="http://schemas.microsoft.com/office/drawing/2014/main" val="4009184403"/>
                    </a:ext>
                  </a:extLst>
                </a:gridCol>
                <a:gridCol w="608576">
                  <a:extLst>
                    <a:ext uri="{9D8B030D-6E8A-4147-A177-3AD203B41FA5}">
                      <a16:colId xmlns:a16="http://schemas.microsoft.com/office/drawing/2014/main" val="2036831195"/>
                    </a:ext>
                  </a:extLst>
                </a:gridCol>
                <a:gridCol w="1076142">
                  <a:extLst>
                    <a:ext uri="{9D8B030D-6E8A-4147-A177-3AD203B41FA5}">
                      <a16:colId xmlns:a16="http://schemas.microsoft.com/office/drawing/2014/main" val="1937299390"/>
                    </a:ext>
                  </a:extLst>
                </a:gridCol>
                <a:gridCol w="1328478">
                  <a:extLst>
                    <a:ext uri="{9D8B030D-6E8A-4147-A177-3AD203B41FA5}">
                      <a16:colId xmlns:a16="http://schemas.microsoft.com/office/drawing/2014/main" val="1255690667"/>
                    </a:ext>
                  </a:extLst>
                </a:gridCol>
              </a:tblGrid>
              <a:tr h="218992">
                <a:tc gridSpan="14">
                  <a:txBody>
                    <a:bodyPr/>
                    <a:lstStyle/>
                    <a:p>
                      <a:pPr algn="ctr" fontAlgn="ctr"/>
                      <a:r>
                        <a:rPr lang="ja-JP" altLang="en-US" sz="700" u="none" strike="noStrike" dirty="0">
                          <a:solidFill>
                            <a:schemeClr val="bg1"/>
                          </a:solidFill>
                          <a:effectLst/>
                        </a:rPr>
                        <a:t>試験実施日：</a:t>
                      </a:r>
                      <a:r>
                        <a:rPr lang="en-US" altLang="ja-JP" sz="700" u="none" strike="noStrike" dirty="0">
                          <a:solidFill>
                            <a:schemeClr val="bg1"/>
                          </a:solidFill>
                          <a:effectLst/>
                        </a:rPr>
                        <a:t>2022</a:t>
                      </a:r>
                      <a:r>
                        <a:rPr lang="ja-JP" altLang="en-US" sz="700" u="none" strike="noStrike" dirty="0">
                          <a:solidFill>
                            <a:schemeClr val="bg1"/>
                          </a:solidFill>
                          <a:effectLst/>
                        </a:rPr>
                        <a:t>年</a:t>
                      </a:r>
                      <a:r>
                        <a:rPr lang="en-US" altLang="ja-JP" sz="700" u="none" strike="noStrike" dirty="0">
                          <a:solidFill>
                            <a:schemeClr val="bg1"/>
                          </a:solidFill>
                          <a:effectLst/>
                        </a:rPr>
                        <a:t>6</a:t>
                      </a:r>
                      <a:r>
                        <a:rPr lang="ja-JP" altLang="en-US" sz="700" u="none" strike="noStrike" dirty="0">
                          <a:solidFill>
                            <a:schemeClr val="bg1"/>
                          </a:solidFill>
                          <a:effectLst/>
                        </a:rPr>
                        <a:t>月</a:t>
                      </a:r>
                      <a:r>
                        <a:rPr lang="en-US" altLang="ja-JP" sz="700" u="none" strike="noStrike" dirty="0">
                          <a:solidFill>
                            <a:schemeClr val="bg1"/>
                          </a:solidFill>
                          <a:effectLst/>
                        </a:rPr>
                        <a:t>16</a:t>
                      </a:r>
                      <a:r>
                        <a:rPr lang="ja-JP" altLang="en-US" sz="700" u="none" strike="noStrike" dirty="0">
                          <a:solidFill>
                            <a:schemeClr val="bg1"/>
                          </a:solidFill>
                          <a:effectLst/>
                        </a:rPr>
                        <a:t>日</a:t>
                      </a:r>
                      <a:r>
                        <a:rPr lang="en-US" altLang="ja-JP" sz="700" u="none" strike="noStrike" dirty="0">
                          <a:solidFill>
                            <a:schemeClr val="bg1"/>
                          </a:solidFill>
                          <a:effectLst/>
                        </a:rPr>
                        <a:t>10:00</a:t>
                      </a:r>
                      <a:r>
                        <a:rPr lang="ja-JP" altLang="en-US" sz="700" u="none" strike="noStrike" dirty="0">
                          <a:solidFill>
                            <a:schemeClr val="bg1"/>
                          </a:solidFill>
                          <a:effectLst/>
                        </a:rPr>
                        <a:t>～</a:t>
                      </a:r>
                      <a:r>
                        <a:rPr lang="en-US" altLang="ja-JP" sz="700" u="none" strike="noStrike" dirty="0">
                          <a:solidFill>
                            <a:schemeClr val="bg1"/>
                          </a:solidFill>
                          <a:effectLst/>
                        </a:rPr>
                        <a:t>12:30</a:t>
                      </a:r>
                      <a:r>
                        <a:rPr lang="ja-JP" altLang="en-US" sz="700" u="none" strike="noStrike" dirty="0">
                          <a:solidFill>
                            <a:schemeClr val="bg1"/>
                          </a:solidFill>
                          <a:effectLst/>
                        </a:rPr>
                        <a:t>　坂口、小島　</a:t>
                      </a:r>
                      <a:r>
                        <a:rPr lang="en-US" sz="700" u="none" strike="noStrike" dirty="0">
                          <a:solidFill>
                            <a:schemeClr val="bg1"/>
                          </a:solidFill>
                          <a:effectLst/>
                        </a:rPr>
                        <a:t>ET-1</a:t>
                      </a:r>
                      <a:endParaRPr 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983929148"/>
                  </a:ext>
                </a:extLst>
              </a:tr>
              <a:tr h="218992">
                <a:tc gridSpan="14">
                  <a:txBody>
                    <a:bodyPr/>
                    <a:lstStyle/>
                    <a:p>
                      <a:pPr algn="ctr" fontAlgn="ctr"/>
                      <a:r>
                        <a:rPr lang="en-US" sz="700" u="none" strike="noStrike" dirty="0" err="1">
                          <a:solidFill>
                            <a:schemeClr val="bg1"/>
                          </a:solidFill>
                          <a:effectLst/>
                        </a:rPr>
                        <a:t>iStraw</a:t>
                      </a:r>
                      <a:r>
                        <a:rPr lang="en-US" sz="700" u="none" strike="noStrike" dirty="0">
                          <a:solidFill>
                            <a:schemeClr val="bg1"/>
                          </a:solidFill>
                          <a:effectLst/>
                        </a:rPr>
                        <a:t>　</a:t>
                      </a:r>
                      <a:r>
                        <a:rPr lang="ja-JP" altLang="en-US" sz="700" u="none" strike="noStrike" dirty="0">
                          <a:solidFill>
                            <a:schemeClr val="bg1"/>
                          </a:solidFill>
                          <a:effectLst/>
                        </a:rPr>
                        <a:t>植氷保持温度と氷晶形成率の関係</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49111604"/>
                  </a:ext>
                </a:extLst>
              </a:tr>
              <a:tr h="193717">
                <a:tc>
                  <a:txBody>
                    <a:bodyPr/>
                    <a:lstStyle/>
                    <a:p>
                      <a:pPr algn="ctr" fontAlgn="ctr"/>
                      <a:r>
                        <a:rPr lang="ja-JP" altLang="en-US" sz="700" u="none" strike="noStrike" dirty="0">
                          <a:solidFill>
                            <a:schemeClr val="bg1"/>
                          </a:solidFill>
                          <a:effectLst/>
                        </a:rPr>
                        <a:t>保持温度</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1</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2</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3</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4</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5</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6</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7</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8</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9</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10</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氷晶形成率</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600" u="none" strike="noStrike">
                          <a:solidFill>
                            <a:schemeClr val="bg1"/>
                          </a:solidFill>
                          <a:effectLst/>
                        </a:rPr>
                        <a:t>氷晶の長さ（</a:t>
                      </a:r>
                      <a:r>
                        <a:rPr lang="en-US" altLang="ja-JP" sz="600" u="none" strike="noStrike">
                          <a:solidFill>
                            <a:schemeClr val="bg1"/>
                          </a:solidFill>
                          <a:effectLst/>
                        </a:rPr>
                        <a:t>5</a:t>
                      </a:r>
                      <a:r>
                        <a:rPr lang="ja-JP" altLang="en-US" sz="600" u="none" strike="noStrike">
                          <a:solidFill>
                            <a:schemeClr val="bg1"/>
                          </a:solidFill>
                          <a:effectLst/>
                        </a:rPr>
                        <a:t>分間）</a:t>
                      </a:r>
                      <a:endParaRPr lang="ja-JP" altLang="en-US" sz="6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endParaRPr lang="ja-JP" altLang="en-US" sz="700" b="0" i="0" u="none" strike="noStrike">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2183904052"/>
                  </a:ext>
                </a:extLst>
              </a:tr>
              <a:tr h="193717">
                <a:tc>
                  <a:txBody>
                    <a:bodyPr/>
                    <a:lstStyle/>
                    <a:p>
                      <a:pPr algn="ctr" fontAlgn="ctr"/>
                      <a:r>
                        <a:rPr lang="ja-JP" altLang="en-US" sz="700" u="none" strike="noStrike">
                          <a:solidFill>
                            <a:schemeClr val="bg1"/>
                          </a:solidFill>
                          <a:effectLst/>
                        </a:rPr>
                        <a:t>－５℃</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dirty="0">
                          <a:solidFill>
                            <a:schemeClr val="bg1"/>
                          </a:solidFill>
                          <a:effectLst/>
                        </a:rPr>
                        <a:t>－</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dirty="0">
                          <a:solidFill>
                            <a:schemeClr val="bg1"/>
                          </a:solidFill>
                          <a:effectLst/>
                        </a:rPr>
                        <a:t>－</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dirty="0">
                          <a:solidFill>
                            <a:schemeClr val="bg1"/>
                          </a:solidFill>
                          <a:effectLst/>
                        </a:rPr>
                        <a:t>－</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0%</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700" u="none" strike="noStrike">
                          <a:solidFill>
                            <a:schemeClr val="bg1"/>
                          </a:solidFill>
                          <a:effectLst/>
                        </a:rPr>
                        <a:t>　</a:t>
                      </a:r>
                      <a:endParaRPr lang="ja-JP" altLang="en-US" sz="700" b="0" i="0" u="none" strike="noStrike">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endParaRPr lang="ja-JP" altLang="en-US" sz="700" b="0" i="0" u="none" strike="noStrike">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34433870"/>
                  </a:ext>
                </a:extLst>
              </a:tr>
              <a:tr h="193717">
                <a:tc>
                  <a:txBody>
                    <a:bodyPr/>
                    <a:lstStyle/>
                    <a:p>
                      <a:pPr algn="ctr" fontAlgn="ctr"/>
                      <a:r>
                        <a:rPr lang="ja-JP" altLang="en-US" sz="700" u="none" strike="noStrike">
                          <a:solidFill>
                            <a:schemeClr val="bg1"/>
                          </a:solidFill>
                          <a:effectLst/>
                        </a:rPr>
                        <a:t>－</a:t>
                      </a:r>
                      <a:r>
                        <a:rPr lang="en-US" altLang="ja-JP" sz="700" u="none" strike="noStrike">
                          <a:solidFill>
                            <a:schemeClr val="bg1"/>
                          </a:solidFill>
                          <a:effectLst/>
                        </a:rPr>
                        <a:t>5.5℃</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dirty="0">
                          <a:solidFill>
                            <a:schemeClr val="bg1"/>
                          </a:solidFill>
                          <a:effectLst/>
                        </a:rPr>
                        <a:t>－</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dirty="0">
                          <a:solidFill>
                            <a:schemeClr val="bg1"/>
                          </a:solidFill>
                          <a:effectLst/>
                        </a:rPr>
                        <a:t>－</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0%</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700" u="none" strike="noStrike" dirty="0">
                          <a:solidFill>
                            <a:schemeClr val="bg1"/>
                          </a:solidFill>
                          <a:effectLst/>
                        </a:rPr>
                        <a:t>　</a:t>
                      </a:r>
                      <a:endParaRPr lang="ja-JP" altLang="en-US" sz="7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endParaRPr lang="ja-JP" altLang="en-US" sz="700" b="0" i="0" u="none" strike="noStrike">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064726329"/>
                  </a:ext>
                </a:extLst>
              </a:tr>
              <a:tr h="193717">
                <a:tc>
                  <a:txBody>
                    <a:bodyPr/>
                    <a:lstStyle/>
                    <a:p>
                      <a:pPr algn="ctr" fontAlgn="ctr"/>
                      <a:r>
                        <a:rPr lang="ja-JP" altLang="en-US" sz="700" u="none" strike="noStrike">
                          <a:solidFill>
                            <a:schemeClr val="bg1"/>
                          </a:solidFill>
                          <a:effectLst/>
                        </a:rPr>
                        <a:t>－</a:t>
                      </a:r>
                      <a:r>
                        <a:rPr lang="en-US" altLang="ja-JP" sz="700" u="none" strike="noStrike">
                          <a:solidFill>
                            <a:schemeClr val="bg1"/>
                          </a:solidFill>
                          <a:effectLst/>
                        </a:rPr>
                        <a:t>6℃</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10%</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sz="700" u="none" strike="noStrike" dirty="0">
                          <a:solidFill>
                            <a:schemeClr val="bg1"/>
                          </a:solidFill>
                          <a:effectLst/>
                        </a:rPr>
                        <a:t>10mm</a:t>
                      </a:r>
                      <a:endParaRPr lang="en-US" sz="7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endParaRPr lang="ja-JP" altLang="en-US" sz="700" b="0" i="0" u="none" strike="noStrike">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102934444"/>
                  </a:ext>
                </a:extLst>
              </a:tr>
              <a:tr h="193717">
                <a:tc>
                  <a:txBody>
                    <a:bodyPr/>
                    <a:lstStyle/>
                    <a:p>
                      <a:pPr algn="ctr" fontAlgn="ctr"/>
                      <a:r>
                        <a:rPr lang="ja-JP" altLang="en-US" sz="700" u="none" strike="noStrike">
                          <a:solidFill>
                            <a:schemeClr val="bg1"/>
                          </a:solidFill>
                          <a:effectLst/>
                        </a:rPr>
                        <a:t>－</a:t>
                      </a:r>
                      <a:r>
                        <a:rPr lang="en-US" altLang="ja-JP" sz="700" u="none" strike="noStrike">
                          <a:solidFill>
                            <a:schemeClr val="bg1"/>
                          </a:solidFill>
                          <a:effectLst/>
                        </a:rPr>
                        <a:t>6.2℃</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dirty="0">
                          <a:solidFill>
                            <a:schemeClr val="bg1"/>
                          </a:solidFill>
                          <a:effectLst/>
                        </a:rPr>
                        <a:t>＋</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70%</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sz="700" u="none" strike="noStrike" dirty="0">
                          <a:solidFill>
                            <a:schemeClr val="bg1"/>
                          </a:solidFill>
                          <a:effectLst/>
                        </a:rPr>
                        <a:t>15mm</a:t>
                      </a:r>
                      <a:endParaRPr lang="en-US" sz="7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endParaRPr lang="ja-JP" altLang="en-US" sz="700" b="0" i="0" u="none" strike="noStrike">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4274250990"/>
                  </a:ext>
                </a:extLst>
              </a:tr>
              <a:tr h="193717">
                <a:tc>
                  <a:txBody>
                    <a:bodyPr/>
                    <a:lstStyle/>
                    <a:p>
                      <a:pPr algn="ctr" fontAlgn="ctr"/>
                      <a:r>
                        <a:rPr lang="ja-JP" altLang="en-US" sz="700" u="none" strike="noStrike">
                          <a:solidFill>
                            <a:schemeClr val="bg1"/>
                          </a:solidFill>
                          <a:effectLst/>
                        </a:rPr>
                        <a:t>－</a:t>
                      </a:r>
                      <a:r>
                        <a:rPr lang="en-US" altLang="ja-JP" sz="700" u="none" strike="noStrike">
                          <a:solidFill>
                            <a:schemeClr val="bg1"/>
                          </a:solidFill>
                          <a:effectLst/>
                        </a:rPr>
                        <a:t>6.5℃</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dirty="0">
                          <a:solidFill>
                            <a:schemeClr val="bg1"/>
                          </a:solidFill>
                          <a:effectLst/>
                        </a:rPr>
                        <a:t>100%</a:t>
                      </a:r>
                      <a:endParaRPr lang="en-US" altLang="ja-JP"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sz="700" u="none" strike="noStrike" dirty="0">
                          <a:solidFill>
                            <a:schemeClr val="bg1"/>
                          </a:solidFill>
                          <a:effectLst/>
                        </a:rPr>
                        <a:t>20mm</a:t>
                      </a:r>
                      <a:endParaRPr lang="en-US" sz="7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r>
                        <a:rPr lang="ja-JP" altLang="en-US" sz="700" u="none" strike="noStrike" dirty="0">
                          <a:solidFill>
                            <a:schemeClr val="bg1"/>
                          </a:solidFill>
                          <a:effectLst/>
                        </a:rPr>
                        <a:t>植氷温度として設定可能</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1852211507"/>
                  </a:ext>
                </a:extLst>
              </a:tr>
              <a:tr h="193717">
                <a:tc>
                  <a:txBody>
                    <a:bodyPr/>
                    <a:lstStyle/>
                    <a:p>
                      <a:pPr algn="ctr" fontAlgn="ctr"/>
                      <a:r>
                        <a:rPr lang="ja-JP" altLang="en-US" sz="700" u="none" strike="noStrike">
                          <a:solidFill>
                            <a:schemeClr val="bg1"/>
                          </a:solidFill>
                          <a:effectLst/>
                        </a:rPr>
                        <a:t>－</a:t>
                      </a:r>
                      <a:r>
                        <a:rPr lang="en-US" altLang="ja-JP" sz="700" u="none" strike="noStrike">
                          <a:solidFill>
                            <a:schemeClr val="bg1"/>
                          </a:solidFill>
                          <a:effectLst/>
                        </a:rPr>
                        <a:t>6.8℃</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100%</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sz="700" u="none" strike="noStrike" dirty="0">
                          <a:solidFill>
                            <a:schemeClr val="bg1"/>
                          </a:solidFill>
                          <a:effectLst/>
                        </a:rPr>
                        <a:t>30mm</a:t>
                      </a:r>
                      <a:endParaRPr lang="en-US" sz="7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r>
                        <a:rPr lang="ja-JP" altLang="en-US" sz="700" u="none" strike="noStrike" dirty="0">
                          <a:solidFill>
                            <a:schemeClr val="bg1"/>
                          </a:solidFill>
                          <a:effectLst/>
                        </a:rPr>
                        <a:t>植氷温度として設定可能</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1637469077"/>
                  </a:ext>
                </a:extLst>
              </a:tr>
              <a:tr h="193717">
                <a:tc>
                  <a:txBody>
                    <a:bodyPr/>
                    <a:lstStyle/>
                    <a:p>
                      <a:pPr algn="ctr" fontAlgn="ctr"/>
                      <a:r>
                        <a:rPr lang="ja-JP" altLang="en-US" sz="700" u="none" strike="noStrike">
                          <a:solidFill>
                            <a:schemeClr val="bg1"/>
                          </a:solidFill>
                          <a:effectLst/>
                        </a:rPr>
                        <a:t>－</a:t>
                      </a:r>
                      <a:r>
                        <a:rPr lang="en-US" altLang="ja-JP" sz="700" u="none" strike="noStrike">
                          <a:solidFill>
                            <a:schemeClr val="bg1"/>
                          </a:solidFill>
                          <a:effectLst/>
                        </a:rPr>
                        <a:t>7℃</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ja-JP" altLang="en-US" sz="700" u="none" strike="noStrike">
                          <a:solidFill>
                            <a:schemeClr val="bg1"/>
                          </a:solidFill>
                          <a:effectLst/>
                        </a:rPr>
                        <a:t>＋</a:t>
                      </a:r>
                      <a:endParaRPr lang="ja-JP" altLang="en-US"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ctr" fontAlgn="ctr"/>
                      <a:r>
                        <a:rPr lang="en-US" altLang="ja-JP" sz="700" u="none" strike="noStrike">
                          <a:solidFill>
                            <a:schemeClr val="bg1"/>
                          </a:solidFill>
                          <a:effectLst/>
                        </a:rPr>
                        <a:t>100%</a:t>
                      </a:r>
                      <a:endParaRPr lang="en-US" altLang="ja-JP" sz="700" b="0" i="0" u="none" strike="noStrike">
                        <a:solidFill>
                          <a:schemeClr val="bg1"/>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700" u="none" strike="noStrike" dirty="0">
                          <a:solidFill>
                            <a:schemeClr val="bg1"/>
                          </a:solidFill>
                          <a:effectLst/>
                        </a:rPr>
                        <a:t>　</a:t>
                      </a:r>
                      <a:endParaRPr lang="ja-JP" altLang="en-US" sz="7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r>
                        <a:rPr lang="zh-CN" altLang="en-US" sz="700" b="1" u="none" strike="noStrike" dirty="0">
                          <a:solidFill>
                            <a:srgbClr val="FF0000"/>
                          </a:solidFill>
                          <a:effectLst/>
                        </a:rPr>
                        <a:t>推奨植氷温度</a:t>
                      </a:r>
                      <a:endParaRPr lang="zh-CN" altLang="en-US" sz="700" b="1" i="0" u="none" strike="noStrike" dirty="0">
                        <a:solidFill>
                          <a:srgbClr val="FF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2901596351"/>
                  </a:ext>
                </a:extLst>
              </a:tr>
              <a:tr h="218992">
                <a:tc gridSpan="14">
                  <a:txBody>
                    <a:bodyPr/>
                    <a:lstStyle/>
                    <a:p>
                      <a:pPr algn="l" fontAlgn="ctr"/>
                      <a:r>
                        <a:rPr lang="ja-JP" altLang="en-US" sz="700" u="none" strike="noStrike" dirty="0">
                          <a:solidFill>
                            <a:schemeClr val="bg1"/>
                          </a:solidFill>
                          <a:effectLst/>
                        </a:rPr>
                        <a:t>本試験実施の動機は、高めに植氷温度を設定する技術者がいるのでその限界を知るため．</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04782366"/>
                  </a:ext>
                </a:extLst>
              </a:tr>
              <a:tr h="218992">
                <a:tc gridSpan="14">
                  <a:txBody>
                    <a:bodyPr/>
                    <a:lstStyle/>
                    <a:p>
                      <a:pPr algn="l" fontAlgn="ctr"/>
                      <a:r>
                        <a:rPr lang="ja-JP" altLang="en-US" sz="700" u="none" strike="noStrike" dirty="0">
                          <a:solidFill>
                            <a:schemeClr val="bg1"/>
                          </a:solidFill>
                          <a:effectLst/>
                        </a:rPr>
                        <a:t>評価基準：</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94776406"/>
                  </a:ext>
                </a:extLst>
              </a:tr>
              <a:tr h="218992">
                <a:tc gridSpan="14">
                  <a:txBody>
                    <a:bodyPr/>
                    <a:lstStyle/>
                    <a:p>
                      <a:pPr algn="l" fontAlgn="ctr"/>
                      <a:r>
                        <a:rPr lang="ja-JP" altLang="en-US" sz="700" u="none" strike="noStrike" dirty="0">
                          <a:solidFill>
                            <a:schemeClr val="bg1"/>
                          </a:solidFill>
                          <a:effectLst/>
                        </a:rPr>
                        <a:t>当該温度のアルコール槽中に浸漬して</a:t>
                      </a:r>
                      <a:r>
                        <a:rPr lang="en-US" altLang="ja-JP" sz="700" u="none" strike="noStrike" dirty="0">
                          <a:solidFill>
                            <a:schemeClr val="bg1"/>
                          </a:solidFill>
                          <a:effectLst/>
                        </a:rPr>
                        <a:t>2</a:t>
                      </a:r>
                      <a:r>
                        <a:rPr lang="ja-JP" altLang="en-US" sz="700" u="none" strike="noStrike" dirty="0">
                          <a:solidFill>
                            <a:schemeClr val="bg1"/>
                          </a:solidFill>
                          <a:effectLst/>
                        </a:rPr>
                        <a:t>分以内に氷晶形成が始まったｽﾄﾛｰを＋、</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60752360"/>
                  </a:ext>
                </a:extLst>
              </a:tr>
              <a:tr h="218992">
                <a:tc gridSpan="14">
                  <a:txBody>
                    <a:bodyPr/>
                    <a:lstStyle/>
                    <a:p>
                      <a:pPr algn="l" fontAlgn="ctr"/>
                      <a:r>
                        <a:rPr lang="en-US" altLang="ja-JP" sz="700" u="none" strike="noStrike" dirty="0">
                          <a:solidFill>
                            <a:schemeClr val="bg1"/>
                          </a:solidFill>
                          <a:effectLst/>
                        </a:rPr>
                        <a:t>2</a:t>
                      </a:r>
                      <a:r>
                        <a:rPr lang="ja-JP" altLang="en-US" sz="700" u="none" strike="noStrike" dirty="0">
                          <a:solidFill>
                            <a:schemeClr val="bg1"/>
                          </a:solidFill>
                          <a:effectLst/>
                        </a:rPr>
                        <a:t>分以上</a:t>
                      </a:r>
                      <a:r>
                        <a:rPr lang="en-US" altLang="ja-JP" sz="700" u="none" strike="noStrike" dirty="0">
                          <a:solidFill>
                            <a:schemeClr val="bg1"/>
                          </a:solidFill>
                          <a:effectLst/>
                        </a:rPr>
                        <a:t>5</a:t>
                      </a:r>
                      <a:r>
                        <a:rPr lang="ja-JP" altLang="en-US" sz="700" u="none" strike="noStrike" dirty="0">
                          <a:solidFill>
                            <a:schemeClr val="bg1"/>
                          </a:solidFill>
                          <a:effectLst/>
                        </a:rPr>
                        <a:t>分以内に始まったｽﾄﾛｰを</a:t>
                      </a:r>
                      <a:r>
                        <a:rPr lang="en-US" altLang="ja-JP" sz="700" u="none" strike="noStrike" dirty="0">
                          <a:solidFill>
                            <a:schemeClr val="bg1"/>
                          </a:solidFill>
                          <a:effectLst/>
                        </a:rPr>
                        <a:t>±</a:t>
                      </a:r>
                      <a:r>
                        <a:rPr lang="ja-JP" altLang="en-US" sz="700" u="none" strike="noStrike" dirty="0">
                          <a:solidFill>
                            <a:schemeClr val="bg1"/>
                          </a:solidFill>
                          <a:effectLst/>
                        </a:rPr>
                        <a:t>、</a:t>
                      </a:r>
                      <a:r>
                        <a:rPr lang="en-US" altLang="ja-JP" sz="700" u="none" strike="noStrike" dirty="0">
                          <a:solidFill>
                            <a:schemeClr val="bg1"/>
                          </a:solidFill>
                          <a:effectLst/>
                        </a:rPr>
                        <a:t>5</a:t>
                      </a:r>
                      <a:r>
                        <a:rPr lang="ja-JP" altLang="en-US" sz="700" u="none" strike="noStrike" dirty="0">
                          <a:solidFill>
                            <a:schemeClr val="bg1"/>
                          </a:solidFill>
                          <a:effectLst/>
                        </a:rPr>
                        <a:t>分以内に氷晶形成がなかったものを－とした．</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38571637"/>
                  </a:ext>
                </a:extLst>
              </a:tr>
              <a:tr h="218992">
                <a:tc gridSpan="14">
                  <a:txBody>
                    <a:bodyPr/>
                    <a:lstStyle/>
                    <a:p>
                      <a:pPr algn="l" fontAlgn="ctr"/>
                      <a:r>
                        <a:rPr lang="ja-JP" altLang="en-US" sz="700" u="none" strike="noStrike" dirty="0">
                          <a:solidFill>
                            <a:schemeClr val="bg1"/>
                          </a:solidFill>
                          <a:effectLst/>
                        </a:rPr>
                        <a:t>移植用に試作した</a:t>
                      </a:r>
                      <a:r>
                        <a:rPr lang="en-US" altLang="ja-JP" sz="700" u="none" strike="noStrike" dirty="0">
                          <a:solidFill>
                            <a:schemeClr val="bg1"/>
                          </a:solidFill>
                          <a:effectLst/>
                        </a:rPr>
                        <a:t>230</a:t>
                      </a:r>
                      <a:r>
                        <a:rPr lang="ja-JP" altLang="en-US" sz="700" u="none" strike="noStrike" dirty="0">
                          <a:solidFill>
                            <a:schemeClr val="bg1"/>
                          </a:solidFill>
                          <a:effectLst/>
                        </a:rPr>
                        <a:t>本のストローのうちの</a:t>
                      </a:r>
                      <a:r>
                        <a:rPr lang="en-US" altLang="ja-JP" sz="700" u="none" strike="noStrike" dirty="0">
                          <a:solidFill>
                            <a:schemeClr val="bg1"/>
                          </a:solidFill>
                          <a:effectLst/>
                        </a:rPr>
                        <a:t>70</a:t>
                      </a:r>
                      <a:r>
                        <a:rPr lang="ja-JP" altLang="en-US" sz="700" u="none" strike="noStrike" dirty="0">
                          <a:solidFill>
                            <a:schemeClr val="bg1"/>
                          </a:solidFill>
                          <a:effectLst/>
                        </a:rPr>
                        <a:t>本を使用した．</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07046022"/>
                  </a:ext>
                </a:extLst>
              </a:tr>
              <a:tr h="218992">
                <a:tc gridSpan="14">
                  <a:txBody>
                    <a:bodyPr/>
                    <a:lstStyle/>
                    <a:p>
                      <a:pPr algn="l" fontAlgn="ctr"/>
                      <a:r>
                        <a:rPr lang="ja-JP" altLang="en-US" sz="700" u="none" strike="noStrike" dirty="0">
                          <a:solidFill>
                            <a:schemeClr val="bg1"/>
                          </a:solidFill>
                          <a:effectLst/>
                        </a:rPr>
                        <a:t>使用した凍結保存液は、</a:t>
                      </a:r>
                      <a:r>
                        <a:rPr lang="en-US" altLang="ja-JP" sz="700" u="none" strike="noStrike" dirty="0">
                          <a:solidFill>
                            <a:schemeClr val="bg1"/>
                          </a:solidFill>
                          <a:effectLst/>
                        </a:rPr>
                        <a:t>5%</a:t>
                      </a:r>
                      <a:r>
                        <a:rPr lang="en-US" sz="700" u="none" strike="noStrike" dirty="0">
                          <a:solidFill>
                            <a:schemeClr val="bg1"/>
                          </a:solidFill>
                          <a:effectLst/>
                        </a:rPr>
                        <a:t>EG、6%PG、0.1M</a:t>
                      </a:r>
                      <a:r>
                        <a:rPr lang="ja-JP" altLang="en-US" sz="700" u="none" strike="noStrike" dirty="0">
                          <a:solidFill>
                            <a:schemeClr val="bg1"/>
                          </a:solidFill>
                          <a:effectLst/>
                        </a:rPr>
                        <a:t>ｽｸﾛｰｽ </a:t>
                      </a:r>
                      <a:r>
                        <a:rPr lang="en-US" sz="700" u="none" strike="noStrike" dirty="0">
                          <a:solidFill>
                            <a:schemeClr val="bg1"/>
                          </a:solidFill>
                          <a:effectLst/>
                        </a:rPr>
                        <a:t>in </a:t>
                      </a:r>
                      <a:r>
                        <a:rPr lang="ja-JP" altLang="en-US" sz="700" u="none" strike="noStrike" dirty="0">
                          <a:solidFill>
                            <a:schemeClr val="bg1"/>
                          </a:solidFill>
                          <a:effectLst/>
                        </a:rPr>
                        <a:t>ｴﾑﾌﾞﾘｵﾃｯｸ（</a:t>
                      </a:r>
                      <a:r>
                        <a:rPr lang="en-US" sz="700" u="none" strike="noStrike" dirty="0">
                          <a:solidFill>
                            <a:schemeClr val="bg1"/>
                          </a:solidFill>
                          <a:effectLst/>
                        </a:rPr>
                        <a:t>A+B）＋20%CS</a:t>
                      </a:r>
                      <a:endParaRPr 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62830321"/>
                  </a:ext>
                </a:extLst>
              </a:tr>
              <a:tr h="218992">
                <a:tc gridSpan="14">
                  <a:txBody>
                    <a:bodyPr/>
                    <a:lstStyle/>
                    <a:p>
                      <a:pPr algn="l" fontAlgn="ctr"/>
                      <a:r>
                        <a:rPr lang="en-US" altLang="ja-JP" sz="700" u="none" strike="noStrike" dirty="0">
                          <a:solidFill>
                            <a:schemeClr val="bg1"/>
                          </a:solidFill>
                          <a:effectLst/>
                        </a:rPr>
                        <a:t>※</a:t>
                      </a:r>
                      <a:r>
                        <a:rPr lang="ja-JP" altLang="en-US" sz="700" u="none" strike="noStrike" dirty="0">
                          <a:solidFill>
                            <a:schemeClr val="bg1"/>
                          </a:solidFill>
                          <a:effectLst/>
                        </a:rPr>
                        <a:t>綿栓部以外からの氷晶形成はみられなかった．</a:t>
                      </a:r>
                      <a:endParaRPr lang="ja-JP" altLang="en-US" sz="700" b="0" i="0" u="none" strike="noStrike" dirty="0">
                        <a:solidFill>
                          <a:schemeClr val="bg1"/>
                        </a:solidFill>
                        <a:effectLst/>
                        <a:latin typeface="メイリオ" panose="020B0604030504040204" pitchFamily="50" charset="-128"/>
                        <a:ea typeface="メイリオ" panose="020B0604030504040204" pitchFamily="50" charset="-128"/>
                      </a:endParaRPr>
                    </a:p>
                  </a:txBody>
                  <a:tcPr marL="92693" marR="92693" marT="46346" marB="4634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61111095"/>
                  </a:ext>
                </a:extLst>
              </a:tr>
            </a:tbl>
          </a:graphicData>
        </a:graphic>
      </p:graphicFrame>
      <p:sp>
        <p:nvSpPr>
          <p:cNvPr id="2" name="テキスト ボックス 1">
            <a:extLst>
              <a:ext uri="{FF2B5EF4-FFF2-40B4-BE49-F238E27FC236}">
                <a16:creationId xmlns:a16="http://schemas.microsoft.com/office/drawing/2014/main" id="{8A846B03-8902-9F18-0E23-7673D58E5CC9}"/>
              </a:ext>
            </a:extLst>
          </p:cNvPr>
          <p:cNvSpPr txBox="1"/>
          <p:nvPr/>
        </p:nvSpPr>
        <p:spPr>
          <a:xfrm>
            <a:off x="399918" y="1400800"/>
            <a:ext cx="6087629" cy="369332"/>
          </a:xfrm>
          <a:prstGeom prst="rect">
            <a:avLst/>
          </a:prstGeom>
          <a:noFill/>
        </p:spPr>
        <p:txBody>
          <a:bodyPr wrap="none" rtlCol="0">
            <a:spAutoFit/>
          </a:bodyPr>
          <a:lstStyle/>
          <a:p>
            <a:r>
              <a:rPr kumimoji="1" lang="en-US" altLang="ja-JP" b="1" dirty="0">
                <a:solidFill>
                  <a:srgbClr val="0000FF"/>
                </a:solidFill>
                <a:latin typeface="メイリオ" panose="020B0604030504040204" pitchFamily="50" charset="-128"/>
                <a:ea typeface="メイリオ" panose="020B0604030504040204" pitchFamily="50" charset="-128"/>
              </a:rPr>
              <a:t>Recommended Holding Temperature for </a:t>
            </a:r>
            <a:r>
              <a:rPr kumimoji="1" lang="en-US" altLang="ja-JP" b="1" dirty="0" err="1">
                <a:solidFill>
                  <a:srgbClr val="0000FF"/>
                </a:solidFill>
                <a:latin typeface="メイリオ" panose="020B0604030504040204" pitchFamily="50" charset="-128"/>
                <a:ea typeface="メイリオ" panose="020B0604030504040204" pitchFamily="50" charset="-128"/>
              </a:rPr>
              <a:t>iStraw</a:t>
            </a:r>
            <a:r>
              <a:rPr kumimoji="1" lang="en-US" altLang="ja-JP" b="1" baseline="30000" dirty="0">
                <a:solidFill>
                  <a:srgbClr val="0000FF"/>
                </a:solidFill>
                <a:latin typeface="メイリオ" panose="020B0604030504040204" pitchFamily="50" charset="-128"/>
                <a:ea typeface="メイリオ" panose="020B0604030504040204" pitchFamily="50" charset="-128"/>
              </a:rPr>
              <a:t>®</a:t>
            </a:r>
            <a:endParaRPr kumimoji="1" lang="ja-JP" altLang="en-US" b="1" dirty="0">
              <a:solidFill>
                <a:srgbClr val="0000FF"/>
              </a:solidFill>
            </a:endParaRPr>
          </a:p>
        </p:txBody>
      </p:sp>
      <p:sp>
        <p:nvSpPr>
          <p:cNvPr id="3" name="スライド番号プレースホルダー 2">
            <a:extLst>
              <a:ext uri="{FF2B5EF4-FFF2-40B4-BE49-F238E27FC236}">
                <a16:creationId xmlns:a16="http://schemas.microsoft.com/office/drawing/2014/main" id="{8DAD7B97-733A-23C6-D567-EF668778F225}"/>
              </a:ext>
            </a:extLst>
          </p:cNvPr>
          <p:cNvSpPr>
            <a:spLocks noGrp="1"/>
          </p:cNvSpPr>
          <p:nvPr>
            <p:ph type="sldNum" sz="quarter" idx="12"/>
          </p:nvPr>
        </p:nvSpPr>
        <p:spPr>
          <a:xfrm>
            <a:off x="6023059" y="10647535"/>
            <a:ext cx="642680" cy="1190978"/>
          </a:xfrm>
        </p:spPr>
        <p:txBody>
          <a:bodyPr/>
          <a:lstStyle/>
          <a:p>
            <a:fld id="{C99B675B-A5BE-4271-AA48-B0AA204B537C}" type="slidenum">
              <a:rPr kumimoji="1" lang="ja-JP" altLang="en-US" smtClean="0"/>
              <a:t>10</a:t>
            </a:fld>
            <a:endParaRPr kumimoji="1" lang="ja-JP" altLang="en-US" dirty="0"/>
          </a:p>
        </p:txBody>
      </p:sp>
      <p:sp>
        <p:nvSpPr>
          <p:cNvPr id="5" name="テキスト ボックス 4">
            <a:extLst>
              <a:ext uri="{FF2B5EF4-FFF2-40B4-BE49-F238E27FC236}">
                <a16:creationId xmlns:a16="http://schemas.microsoft.com/office/drawing/2014/main" id="{A2306527-FAF5-32FC-6FF9-E12F4C2B8EFA}"/>
              </a:ext>
            </a:extLst>
          </p:cNvPr>
          <p:cNvSpPr txBox="1"/>
          <p:nvPr/>
        </p:nvSpPr>
        <p:spPr>
          <a:xfrm>
            <a:off x="237277" y="6096000"/>
            <a:ext cx="6785832" cy="3727111"/>
          </a:xfrm>
          <a:prstGeom prst="rect">
            <a:avLst/>
          </a:prstGeom>
          <a:noFill/>
        </p:spPr>
        <p:txBody>
          <a:bodyPr wrap="none" rtlCol="0">
            <a:spAutoFit/>
          </a:bodyPr>
          <a:lstStyle/>
          <a:p>
            <a:pPr>
              <a:lnSpc>
                <a:spcPct val="150000"/>
              </a:lnSpc>
            </a:pPr>
            <a:r>
              <a:rPr kumimoji="1" lang="en-US" altLang="ja-JP" sz="2000" dirty="0">
                <a:solidFill>
                  <a:schemeClr val="bg1"/>
                </a:solidFill>
              </a:rPr>
              <a:t>《Explanation of the above table》</a:t>
            </a:r>
            <a:r>
              <a:rPr kumimoji="1" lang="ja-JP" altLang="en-US" sz="2000" dirty="0">
                <a:solidFill>
                  <a:schemeClr val="bg1"/>
                </a:solidFill>
              </a:rPr>
              <a:t>：</a:t>
            </a:r>
            <a:endParaRPr kumimoji="1" lang="en-US" altLang="ja-JP" sz="2000" dirty="0">
              <a:solidFill>
                <a:schemeClr val="bg1"/>
              </a:solidFill>
            </a:endParaRPr>
          </a:p>
          <a:p>
            <a:pPr>
              <a:lnSpc>
                <a:spcPct val="150000"/>
              </a:lnSpc>
            </a:pPr>
            <a:r>
              <a:rPr kumimoji="1" lang="en-US" altLang="ja-JP" sz="2000" dirty="0">
                <a:solidFill>
                  <a:schemeClr val="bg1"/>
                </a:solidFill>
              </a:rPr>
              <a:t>The</a:t>
            </a:r>
            <a:r>
              <a:rPr kumimoji="1" lang="ja-JP" altLang="en-US" sz="2000" dirty="0">
                <a:solidFill>
                  <a:schemeClr val="bg1"/>
                </a:solidFill>
              </a:rPr>
              <a:t> </a:t>
            </a:r>
            <a:r>
              <a:rPr kumimoji="1" lang="en-US" altLang="ja-JP" sz="2000" dirty="0">
                <a:solidFill>
                  <a:schemeClr val="bg1"/>
                </a:solidFill>
              </a:rPr>
              <a:t>ice</a:t>
            </a:r>
            <a:r>
              <a:rPr kumimoji="1" lang="ja-JP" altLang="en-US" sz="2000" dirty="0">
                <a:solidFill>
                  <a:schemeClr val="bg1"/>
                </a:solidFill>
              </a:rPr>
              <a:t> </a:t>
            </a:r>
            <a:r>
              <a:rPr kumimoji="1" lang="en-US" altLang="ja-JP" sz="2000" dirty="0">
                <a:solidFill>
                  <a:schemeClr val="bg1"/>
                </a:solidFill>
              </a:rPr>
              <a:t>nucleating</a:t>
            </a:r>
            <a:r>
              <a:rPr kumimoji="1" lang="ja-JP" altLang="en-US" sz="2000" dirty="0">
                <a:solidFill>
                  <a:schemeClr val="bg1"/>
                </a:solidFill>
              </a:rPr>
              <a:t> </a:t>
            </a:r>
            <a:r>
              <a:rPr kumimoji="1" lang="en-US" altLang="ja-JP" sz="2000" dirty="0">
                <a:solidFill>
                  <a:schemeClr val="bg1"/>
                </a:solidFill>
              </a:rPr>
              <a:t>material</a:t>
            </a:r>
            <a:r>
              <a:rPr kumimoji="1" lang="ja-JP" altLang="en-US" sz="2000" dirty="0">
                <a:solidFill>
                  <a:schemeClr val="bg1"/>
                </a:solidFill>
              </a:rPr>
              <a:t> </a:t>
            </a:r>
            <a:r>
              <a:rPr kumimoji="1" lang="en-US" altLang="ja-JP" sz="2000" dirty="0">
                <a:solidFill>
                  <a:schemeClr val="bg1"/>
                </a:solidFill>
              </a:rPr>
              <a:t>of</a:t>
            </a:r>
            <a:r>
              <a:rPr kumimoji="1" lang="ja-JP" altLang="en-US" sz="2000" dirty="0">
                <a:solidFill>
                  <a:schemeClr val="bg1"/>
                </a:solidFill>
              </a:rPr>
              <a:t> </a:t>
            </a:r>
            <a:r>
              <a:rPr kumimoji="1" lang="en-US" altLang="ja-JP" sz="2000" dirty="0" err="1">
                <a:solidFill>
                  <a:schemeClr val="bg1"/>
                </a:solidFill>
              </a:rPr>
              <a:t>iStraw</a:t>
            </a:r>
            <a:r>
              <a:rPr kumimoji="1" lang="ja-JP" altLang="en-US" sz="2000" dirty="0">
                <a:solidFill>
                  <a:schemeClr val="bg1"/>
                </a:solidFill>
              </a:rPr>
              <a:t> </a:t>
            </a:r>
            <a:r>
              <a:rPr kumimoji="1" lang="en-US" altLang="ja-JP" sz="2000" dirty="0">
                <a:solidFill>
                  <a:schemeClr val="bg1"/>
                </a:solidFill>
              </a:rPr>
              <a:t>and</a:t>
            </a:r>
            <a:r>
              <a:rPr kumimoji="1" lang="ja-JP" altLang="en-US" sz="2000" dirty="0">
                <a:solidFill>
                  <a:schemeClr val="bg1"/>
                </a:solidFill>
              </a:rPr>
              <a:t> </a:t>
            </a:r>
            <a:r>
              <a:rPr kumimoji="1" lang="en-US" altLang="ja-JP" sz="2000" dirty="0" err="1">
                <a:solidFill>
                  <a:schemeClr val="bg1"/>
                </a:solidFill>
              </a:rPr>
              <a:t>iSeed</a:t>
            </a:r>
            <a:r>
              <a:rPr kumimoji="1" lang="ja-JP" altLang="en-US" sz="2000" dirty="0">
                <a:solidFill>
                  <a:schemeClr val="bg1"/>
                </a:solidFill>
              </a:rPr>
              <a:t> </a:t>
            </a:r>
            <a:r>
              <a:rPr kumimoji="1" lang="en-US" altLang="ja-JP" sz="2000" dirty="0">
                <a:solidFill>
                  <a:schemeClr val="bg1"/>
                </a:solidFill>
              </a:rPr>
              <a:t>has</a:t>
            </a:r>
            <a:r>
              <a:rPr kumimoji="1" lang="ja-JP" altLang="en-US" sz="2000" dirty="0">
                <a:solidFill>
                  <a:schemeClr val="bg1"/>
                </a:solidFill>
              </a:rPr>
              <a:t> </a:t>
            </a:r>
            <a:endParaRPr kumimoji="1" lang="en-US" altLang="ja-JP" sz="2000" dirty="0">
              <a:solidFill>
                <a:schemeClr val="bg1"/>
              </a:solidFill>
            </a:endParaRPr>
          </a:p>
          <a:p>
            <a:pPr>
              <a:lnSpc>
                <a:spcPct val="150000"/>
              </a:lnSpc>
            </a:pPr>
            <a:r>
              <a:rPr kumimoji="1" lang="en-US" altLang="ja-JP" sz="2000" dirty="0">
                <a:solidFill>
                  <a:schemeClr val="bg1"/>
                </a:solidFill>
              </a:rPr>
              <a:t>a potential of ice germination at -6.8</a:t>
            </a:r>
            <a:r>
              <a:rPr kumimoji="1" lang="ja-JP" altLang="en-US" sz="2000" dirty="0">
                <a:solidFill>
                  <a:schemeClr val="bg1"/>
                </a:solidFill>
              </a:rPr>
              <a:t>℃ </a:t>
            </a:r>
            <a:r>
              <a:rPr kumimoji="1" lang="en-US" altLang="ja-JP" sz="2000" dirty="0">
                <a:solidFill>
                  <a:schemeClr val="bg1"/>
                </a:solidFill>
              </a:rPr>
              <a:t>to -7</a:t>
            </a:r>
            <a:r>
              <a:rPr kumimoji="1" lang="ja-JP" altLang="en-US" sz="2000" dirty="0">
                <a:solidFill>
                  <a:schemeClr val="bg1"/>
                </a:solidFill>
              </a:rPr>
              <a:t>℃</a:t>
            </a:r>
            <a:r>
              <a:rPr kumimoji="1" lang="en-US" altLang="ja-JP" sz="2000" dirty="0">
                <a:solidFill>
                  <a:schemeClr val="bg1"/>
                </a:solidFill>
              </a:rPr>
              <a:t> </a:t>
            </a:r>
          </a:p>
          <a:p>
            <a:pPr>
              <a:lnSpc>
                <a:spcPct val="150000"/>
              </a:lnSpc>
            </a:pPr>
            <a:r>
              <a:rPr kumimoji="1" lang="en-US" altLang="ja-JP" sz="2000" dirty="0">
                <a:solidFill>
                  <a:schemeClr val="bg1"/>
                </a:solidFill>
              </a:rPr>
              <a:t>in any freezing solution containing around 1.5 M </a:t>
            </a:r>
          </a:p>
          <a:p>
            <a:pPr>
              <a:lnSpc>
                <a:spcPct val="150000"/>
              </a:lnSpc>
            </a:pPr>
            <a:r>
              <a:rPr kumimoji="1" lang="en-US" altLang="ja-JP" sz="2000" dirty="0">
                <a:solidFill>
                  <a:schemeClr val="bg1"/>
                </a:solidFill>
              </a:rPr>
              <a:t>cryoprotectant for slow-freezing of bovine embryos</a:t>
            </a:r>
            <a:r>
              <a:rPr kumimoji="1" lang="ja-JP" altLang="en-US" sz="2000" dirty="0">
                <a:solidFill>
                  <a:schemeClr val="bg1"/>
                </a:solidFill>
              </a:rPr>
              <a:t>．</a:t>
            </a:r>
            <a:endParaRPr kumimoji="1" lang="en-US" altLang="ja-JP" sz="2000" dirty="0">
              <a:solidFill>
                <a:schemeClr val="bg1"/>
              </a:solidFill>
            </a:endParaRPr>
          </a:p>
          <a:p>
            <a:pPr>
              <a:lnSpc>
                <a:spcPct val="150000"/>
              </a:lnSpc>
            </a:pPr>
            <a:endParaRPr kumimoji="1" lang="en-US" altLang="ja-JP" sz="2000" dirty="0">
              <a:solidFill>
                <a:schemeClr val="bg1"/>
              </a:solidFill>
            </a:endParaRPr>
          </a:p>
          <a:p>
            <a:pPr>
              <a:lnSpc>
                <a:spcPct val="150000"/>
              </a:lnSpc>
            </a:pPr>
            <a:r>
              <a:rPr kumimoji="1" lang="en-US" altLang="ja-JP" sz="2000" dirty="0" err="1">
                <a:solidFill>
                  <a:schemeClr val="bg1"/>
                </a:solidFill>
              </a:rPr>
              <a:t>iStraw</a:t>
            </a:r>
            <a:r>
              <a:rPr kumimoji="1" lang="en-US" altLang="ja-JP" sz="2000" dirty="0">
                <a:solidFill>
                  <a:schemeClr val="bg1"/>
                </a:solidFill>
              </a:rPr>
              <a:t> is completely compatible with any model of</a:t>
            </a:r>
          </a:p>
          <a:p>
            <a:pPr>
              <a:lnSpc>
                <a:spcPct val="150000"/>
              </a:lnSpc>
            </a:pPr>
            <a:r>
              <a:rPr kumimoji="1" lang="en-US" altLang="ja-JP" sz="2000" dirty="0">
                <a:solidFill>
                  <a:schemeClr val="bg1"/>
                </a:solidFill>
              </a:rPr>
              <a:t>programmable freezer for slow freezing of embryos.</a:t>
            </a:r>
          </a:p>
        </p:txBody>
      </p:sp>
      <p:pic>
        <p:nvPicPr>
          <p:cNvPr id="6" name="図 5">
            <a:extLst>
              <a:ext uri="{FF2B5EF4-FFF2-40B4-BE49-F238E27FC236}">
                <a16:creationId xmlns:a16="http://schemas.microsoft.com/office/drawing/2014/main" id="{7CBA6399-C388-76CB-12BE-A129ECF542AA}"/>
              </a:ext>
            </a:extLst>
          </p:cNvPr>
          <p:cNvPicPr>
            <a:picLocks noChangeAspect="1"/>
          </p:cNvPicPr>
          <p:nvPr/>
        </p:nvPicPr>
        <p:blipFill>
          <a:blip r:embed="rId2"/>
          <a:stretch>
            <a:fillRect/>
          </a:stretch>
        </p:blipFill>
        <p:spPr>
          <a:xfrm>
            <a:off x="1047750" y="10647535"/>
            <a:ext cx="4762500" cy="1143000"/>
          </a:xfrm>
          <a:prstGeom prst="rect">
            <a:avLst/>
          </a:prstGeom>
        </p:spPr>
      </p:pic>
    </p:spTree>
    <p:extLst>
      <p:ext uri="{BB962C8B-B14F-4D97-AF65-F5344CB8AC3E}">
        <p14:creationId xmlns:p14="http://schemas.microsoft.com/office/powerpoint/2010/main" val="2138481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446A3FE-284C-42E6-9B45-2823A2BE9B6C}"/>
              </a:ext>
            </a:extLst>
          </p:cNvPr>
          <p:cNvSpPr/>
          <p:nvPr/>
        </p:nvSpPr>
        <p:spPr>
          <a:xfrm>
            <a:off x="857250" y="6136184"/>
            <a:ext cx="5143500" cy="271463"/>
          </a:xfrm>
          <a:prstGeom prst="rect">
            <a:avLst/>
          </a:prstGeom>
          <a:solidFill>
            <a:srgbClr val="00FFFF"/>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3" name="正方形/長方形 2">
            <a:extLst>
              <a:ext uri="{FF2B5EF4-FFF2-40B4-BE49-F238E27FC236}">
                <a16:creationId xmlns:a16="http://schemas.microsoft.com/office/drawing/2014/main" id="{65BBE32C-060F-4615-8A8B-353A7BE187DF}"/>
              </a:ext>
            </a:extLst>
          </p:cNvPr>
          <p:cNvSpPr/>
          <p:nvPr/>
        </p:nvSpPr>
        <p:spPr>
          <a:xfrm>
            <a:off x="1140321" y="6136184"/>
            <a:ext cx="257175" cy="271463"/>
          </a:xfrm>
          <a:prstGeom prst="rect">
            <a:avLst/>
          </a:prstGeom>
          <a:blipFill>
            <a:blip r:embed="rId2"/>
            <a:tile tx="0" ty="0" sx="100000" sy="100000" flip="none" algn="tl"/>
          </a:blip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5" name="正方形/長方形 4">
            <a:extLst>
              <a:ext uri="{FF2B5EF4-FFF2-40B4-BE49-F238E27FC236}">
                <a16:creationId xmlns:a16="http://schemas.microsoft.com/office/drawing/2014/main" id="{08EA52A3-3F99-4C48-9911-D4E9C167CE4C}"/>
              </a:ext>
            </a:extLst>
          </p:cNvPr>
          <p:cNvSpPr/>
          <p:nvPr/>
        </p:nvSpPr>
        <p:spPr>
          <a:xfrm>
            <a:off x="1654671" y="6136184"/>
            <a:ext cx="257175" cy="271463"/>
          </a:xfrm>
          <a:prstGeom prst="rect">
            <a:avLst/>
          </a:prstGeom>
          <a:solidFill>
            <a:srgbClr val="FFFF00"/>
          </a:solid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6" name="楕円 5">
            <a:extLst>
              <a:ext uri="{FF2B5EF4-FFF2-40B4-BE49-F238E27FC236}">
                <a16:creationId xmlns:a16="http://schemas.microsoft.com/office/drawing/2014/main" id="{898EF174-AA96-48C7-8A30-9A4BDCEC2886}"/>
              </a:ext>
            </a:extLst>
          </p:cNvPr>
          <p:cNvSpPr/>
          <p:nvPr/>
        </p:nvSpPr>
        <p:spPr>
          <a:xfrm>
            <a:off x="2638723" y="6139756"/>
            <a:ext cx="224135" cy="258961"/>
          </a:xfrm>
          <a:prstGeom prst="ellipse">
            <a:avLst/>
          </a:prstGeom>
          <a:solidFill>
            <a:schemeClr val="bg1"/>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7" name="楕円 6">
            <a:extLst>
              <a:ext uri="{FF2B5EF4-FFF2-40B4-BE49-F238E27FC236}">
                <a16:creationId xmlns:a16="http://schemas.microsoft.com/office/drawing/2014/main" id="{7FE3600C-FB14-4DE3-BDFE-40240D462FF2}"/>
              </a:ext>
            </a:extLst>
          </p:cNvPr>
          <p:cNvSpPr/>
          <p:nvPr/>
        </p:nvSpPr>
        <p:spPr>
          <a:xfrm>
            <a:off x="4316611" y="6139756"/>
            <a:ext cx="224135" cy="264319"/>
          </a:xfrm>
          <a:prstGeom prst="ellipse">
            <a:avLst/>
          </a:prstGeom>
          <a:solidFill>
            <a:schemeClr val="bg1"/>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8" name="円弧 7">
            <a:extLst>
              <a:ext uri="{FF2B5EF4-FFF2-40B4-BE49-F238E27FC236}">
                <a16:creationId xmlns:a16="http://schemas.microsoft.com/office/drawing/2014/main" id="{BE2D3292-09F9-4D56-AB09-FE0671D4B5FE}"/>
              </a:ext>
            </a:extLst>
          </p:cNvPr>
          <p:cNvSpPr/>
          <p:nvPr/>
        </p:nvSpPr>
        <p:spPr>
          <a:xfrm rot="13607547">
            <a:off x="5364063" y="6096893"/>
            <a:ext cx="382191" cy="362545"/>
          </a:xfrm>
          <a:prstGeom prst="arc">
            <a:avLst/>
          </a:prstGeom>
          <a:noFill/>
          <a:ln w="28575" cap="flat" cmpd="sng" algn="ctr">
            <a:solidFill>
              <a:schemeClr val="bg1"/>
            </a:solidFill>
            <a:prstDash val="solid"/>
            <a:miter lim="800000"/>
          </a:ln>
          <a:effectLst/>
        </p:spPr>
        <p:txBody>
          <a:bodyPr anchor="ctr"/>
          <a:lstStyle/>
          <a:p>
            <a:pPr algn="ctr" defTabSz="514350">
              <a:defRPr/>
            </a:pPr>
            <a:endParaRPr lang="ja-JP" altLang="en-US" sz="1013" kern="0">
              <a:solidFill>
                <a:prstClr val="black"/>
              </a:solidFill>
              <a:latin typeface="游ゴシック" panose="020F0502020204030204"/>
              <a:ea typeface="游ゴシック" panose="020B0400000000000000" pitchFamily="50" charset="-128"/>
            </a:endParaRPr>
          </a:p>
        </p:txBody>
      </p:sp>
      <p:sp>
        <p:nvSpPr>
          <p:cNvPr id="41993" name="テキスト ボックス 8">
            <a:extLst>
              <a:ext uri="{FF2B5EF4-FFF2-40B4-BE49-F238E27FC236}">
                <a16:creationId xmlns:a16="http://schemas.microsoft.com/office/drawing/2014/main" id="{36141BE9-C6F5-4304-AB51-341F4B89F070}"/>
              </a:ext>
            </a:extLst>
          </p:cNvPr>
          <p:cNvSpPr txBox="1">
            <a:spLocks noChangeArrowheads="1"/>
          </p:cNvSpPr>
          <p:nvPr/>
        </p:nvSpPr>
        <p:spPr bwMode="auto">
          <a:xfrm>
            <a:off x="3301306" y="6457653"/>
            <a:ext cx="667170"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1013" dirty="0">
                <a:solidFill>
                  <a:srgbClr val="000000"/>
                </a:solidFill>
                <a:latin typeface="メイリオ" panose="020B0604030504040204" pitchFamily="50" charset="-128"/>
                <a:ea typeface="メイリオ" panose="020B0604030504040204" pitchFamily="50" charset="-128"/>
              </a:rPr>
              <a:t>embryo</a:t>
            </a:r>
            <a:endParaRPr lang="ja-JP" altLang="en-US" sz="1013" dirty="0">
              <a:solidFill>
                <a:srgbClr val="000000"/>
              </a:solidFill>
              <a:latin typeface="メイリオ" panose="020B0604030504040204" pitchFamily="50" charset="-128"/>
              <a:ea typeface="メイリオ" panose="020B0604030504040204" pitchFamily="50" charset="-128"/>
            </a:endParaRPr>
          </a:p>
        </p:txBody>
      </p:sp>
      <p:sp>
        <p:nvSpPr>
          <p:cNvPr id="41994" name="テキスト ボックス 9">
            <a:extLst>
              <a:ext uri="{FF2B5EF4-FFF2-40B4-BE49-F238E27FC236}">
                <a16:creationId xmlns:a16="http://schemas.microsoft.com/office/drawing/2014/main" id="{E5BCE9C5-2D10-45B7-AE69-2AFBD39D0D8C}"/>
              </a:ext>
            </a:extLst>
          </p:cNvPr>
          <p:cNvSpPr txBox="1">
            <a:spLocks noChangeArrowheads="1"/>
          </p:cNvSpPr>
          <p:nvPr/>
        </p:nvSpPr>
        <p:spPr bwMode="auto">
          <a:xfrm>
            <a:off x="2626221" y="6215658"/>
            <a:ext cx="274434"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563" dirty="0">
                <a:solidFill>
                  <a:srgbClr val="000000"/>
                </a:solidFill>
                <a:latin typeface="メイリオ" panose="020B0604030504040204" pitchFamily="50" charset="-128"/>
                <a:ea typeface="メイリオ" panose="020B0604030504040204" pitchFamily="50" charset="-128"/>
              </a:rPr>
              <a:t>air</a:t>
            </a:r>
            <a:endParaRPr lang="ja-JP" altLang="en-US" sz="563" dirty="0">
              <a:solidFill>
                <a:srgbClr val="000000"/>
              </a:solidFill>
              <a:latin typeface="メイリオ" panose="020B0604030504040204" pitchFamily="50" charset="-128"/>
              <a:ea typeface="メイリオ" panose="020B0604030504040204" pitchFamily="50" charset="-128"/>
            </a:endParaRPr>
          </a:p>
        </p:txBody>
      </p:sp>
      <p:sp>
        <p:nvSpPr>
          <p:cNvPr id="41995" name="テキスト ボックス 10">
            <a:extLst>
              <a:ext uri="{FF2B5EF4-FFF2-40B4-BE49-F238E27FC236}">
                <a16:creationId xmlns:a16="http://schemas.microsoft.com/office/drawing/2014/main" id="{8CB31D15-48AF-40D5-A2D5-A98C16568940}"/>
              </a:ext>
            </a:extLst>
          </p:cNvPr>
          <p:cNvSpPr txBox="1">
            <a:spLocks noChangeArrowheads="1"/>
          </p:cNvSpPr>
          <p:nvPr/>
        </p:nvSpPr>
        <p:spPr bwMode="auto">
          <a:xfrm>
            <a:off x="4317504" y="6216551"/>
            <a:ext cx="274434"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563" dirty="0">
                <a:solidFill>
                  <a:srgbClr val="000000"/>
                </a:solidFill>
                <a:latin typeface="メイリオ" panose="020B0604030504040204" pitchFamily="50" charset="-128"/>
                <a:ea typeface="メイリオ" panose="020B0604030504040204" pitchFamily="50" charset="-128"/>
              </a:rPr>
              <a:t>air</a:t>
            </a:r>
            <a:endParaRPr lang="ja-JP" altLang="en-US" sz="563" dirty="0">
              <a:solidFill>
                <a:srgbClr val="000000"/>
              </a:solidFill>
              <a:latin typeface="メイリオ" panose="020B0604030504040204" pitchFamily="50" charset="-128"/>
              <a:ea typeface="メイリオ" panose="020B0604030504040204" pitchFamily="50" charset="-128"/>
            </a:endParaRPr>
          </a:p>
        </p:txBody>
      </p:sp>
      <p:sp>
        <p:nvSpPr>
          <p:cNvPr id="41997" name="テキスト ボックス 14">
            <a:extLst>
              <a:ext uri="{FF2B5EF4-FFF2-40B4-BE49-F238E27FC236}">
                <a16:creationId xmlns:a16="http://schemas.microsoft.com/office/drawing/2014/main" id="{75E62C29-8A6A-415D-81FE-64AB04AEB961}"/>
              </a:ext>
            </a:extLst>
          </p:cNvPr>
          <p:cNvSpPr txBox="1">
            <a:spLocks noChangeArrowheads="1"/>
          </p:cNvSpPr>
          <p:nvPr/>
        </p:nvSpPr>
        <p:spPr bwMode="auto">
          <a:xfrm>
            <a:off x="232064" y="2750289"/>
            <a:ext cx="6365076" cy="5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514350" eaLnBrk="0" fontAlgn="base" hangingPunct="0">
              <a:spcBef>
                <a:spcPct val="0"/>
              </a:spcBef>
              <a:spcAft>
                <a:spcPct val="0"/>
              </a:spcAft>
              <a:defRPr/>
            </a:pPr>
            <a:r>
              <a:rPr lang="en-US" altLang="ja-JP" sz="1600" b="1" dirty="0">
                <a:solidFill>
                  <a:srgbClr val="0000FF"/>
                </a:solidFill>
                <a:latin typeface="メイリオ" panose="020B0604030504040204" pitchFamily="50" charset="-128"/>
                <a:ea typeface="メイリオ" panose="020B0604030504040204" pitchFamily="50" charset="-128"/>
              </a:rPr>
              <a:t>How to use </a:t>
            </a:r>
            <a:r>
              <a:rPr lang="en-US" altLang="ja-JP" sz="1600" b="1" dirty="0" err="1">
                <a:solidFill>
                  <a:srgbClr val="0000FF"/>
                </a:solidFill>
                <a:latin typeface="メイリオ" panose="020B0604030504040204" pitchFamily="50" charset="-128"/>
                <a:ea typeface="メイリオ" panose="020B0604030504040204" pitchFamily="50" charset="-128"/>
              </a:rPr>
              <a:t>iStraw</a:t>
            </a:r>
            <a:r>
              <a:rPr lang="en-US" altLang="ja-JP" sz="1600" b="1" dirty="0">
                <a:solidFill>
                  <a:srgbClr val="0000FF"/>
                </a:solidFill>
                <a:latin typeface="メイリオ" panose="020B0604030504040204" pitchFamily="50" charset="-128"/>
                <a:ea typeface="メイリオ" panose="020B0604030504040204" pitchFamily="50" charset="-128"/>
              </a:rPr>
              <a:t>®</a:t>
            </a:r>
            <a:r>
              <a:rPr lang="ja-JP" altLang="en-US" sz="1600" b="1" dirty="0">
                <a:solidFill>
                  <a:srgbClr val="0000FF"/>
                </a:solidFill>
                <a:latin typeface="メイリオ" panose="020B0604030504040204" pitchFamily="50" charset="-128"/>
                <a:ea typeface="メイリオ" panose="020B0604030504040204" pitchFamily="50" charset="-128"/>
              </a:rPr>
              <a:t> </a:t>
            </a:r>
            <a:r>
              <a:rPr lang="en-US" altLang="ja-JP" sz="1600" b="1" dirty="0">
                <a:solidFill>
                  <a:srgbClr val="0000FF"/>
                </a:solidFill>
                <a:latin typeface="メイリオ" panose="020B0604030504040204" pitchFamily="50" charset="-128"/>
                <a:ea typeface="メイリオ" panose="020B0604030504040204" pitchFamily="50" charset="-128"/>
              </a:rPr>
              <a:t>for</a:t>
            </a:r>
            <a:r>
              <a:rPr lang="ja-JP" altLang="en-US" sz="1600" b="1" dirty="0">
                <a:solidFill>
                  <a:srgbClr val="0000FF"/>
                </a:solidFill>
                <a:latin typeface="メイリオ" panose="020B0604030504040204" pitchFamily="50" charset="-128"/>
                <a:ea typeface="メイリオ" panose="020B0604030504040204" pitchFamily="50" charset="-128"/>
              </a:rPr>
              <a:t> </a:t>
            </a:r>
            <a:r>
              <a:rPr lang="en-US" altLang="ja-JP" sz="1600" b="1" dirty="0">
                <a:solidFill>
                  <a:srgbClr val="0000FF"/>
                </a:solidFill>
                <a:latin typeface="メイリオ" panose="020B0604030504040204" pitchFamily="50" charset="-128"/>
                <a:ea typeface="メイリオ" panose="020B0604030504040204" pitchFamily="50" charset="-128"/>
              </a:rPr>
              <a:t>slow-freezing of bovine embryos</a:t>
            </a:r>
          </a:p>
          <a:p>
            <a:pPr algn="ctr" defTabSz="514350" eaLnBrk="0" fontAlgn="base" hangingPunct="0">
              <a:spcBef>
                <a:spcPct val="0"/>
              </a:spcBef>
              <a:spcAft>
                <a:spcPct val="0"/>
              </a:spcAft>
              <a:defRPr/>
            </a:pPr>
            <a:endParaRPr lang="en-US" altLang="ja-JP" sz="1575" b="1" dirty="0">
              <a:solidFill>
                <a:prstClr val="black"/>
              </a:solidFill>
              <a:latin typeface="ＭＳ 明朝" panose="02020609040205080304" pitchFamily="17" charset="-128"/>
              <a:ea typeface="ＭＳ 明朝" panose="02020609040205080304" pitchFamily="17" charset="-128"/>
            </a:endParaRPr>
          </a:p>
        </p:txBody>
      </p:sp>
      <p:sp>
        <p:nvSpPr>
          <p:cNvPr id="42000" name="テキスト ボックス 17">
            <a:extLst>
              <a:ext uri="{FF2B5EF4-FFF2-40B4-BE49-F238E27FC236}">
                <a16:creationId xmlns:a16="http://schemas.microsoft.com/office/drawing/2014/main" id="{2A4DD5A4-3FD8-47FC-B81E-945861D2A9A8}"/>
              </a:ext>
            </a:extLst>
          </p:cNvPr>
          <p:cNvSpPr txBox="1">
            <a:spLocks noChangeArrowheads="1"/>
          </p:cNvSpPr>
          <p:nvPr/>
        </p:nvSpPr>
        <p:spPr bwMode="auto">
          <a:xfrm>
            <a:off x="6015712" y="6184589"/>
            <a:ext cx="774571"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1013" dirty="0">
                <a:solidFill>
                  <a:srgbClr val="000000"/>
                </a:solidFill>
                <a:latin typeface="メイリオ" panose="020B0604030504040204" pitchFamily="50" charset="-128"/>
                <a:ea typeface="メイリオ" panose="020B0604030504040204" pitchFamily="50" charset="-128"/>
              </a:rPr>
              <a:t>Heat</a:t>
            </a:r>
            <a:r>
              <a:rPr lang="ja-JP" altLang="en-US" sz="1013" dirty="0">
                <a:solidFill>
                  <a:srgbClr val="000000"/>
                </a:solidFill>
                <a:latin typeface="メイリオ" panose="020B0604030504040204" pitchFamily="50" charset="-128"/>
                <a:ea typeface="メイリオ" panose="020B0604030504040204" pitchFamily="50" charset="-128"/>
              </a:rPr>
              <a:t> </a:t>
            </a:r>
            <a:r>
              <a:rPr lang="en-US" altLang="ja-JP" sz="1013" dirty="0">
                <a:solidFill>
                  <a:srgbClr val="000000"/>
                </a:solidFill>
                <a:latin typeface="メイリオ" panose="020B0604030504040204" pitchFamily="50" charset="-128"/>
                <a:ea typeface="メイリオ" panose="020B0604030504040204" pitchFamily="50" charset="-128"/>
              </a:rPr>
              <a:t>seal</a:t>
            </a:r>
            <a:endParaRPr lang="ja-JP" altLang="en-US" sz="1013" dirty="0">
              <a:solidFill>
                <a:srgbClr val="000000"/>
              </a:solidFill>
              <a:latin typeface="メイリオ" panose="020B0604030504040204" pitchFamily="50" charset="-128"/>
              <a:ea typeface="メイリオ" panose="020B0604030504040204" pitchFamily="50" charset="-128"/>
            </a:endParaRPr>
          </a:p>
        </p:txBody>
      </p:sp>
      <p:cxnSp>
        <p:nvCxnSpPr>
          <p:cNvPr id="20" name="直線コネクタ 19">
            <a:extLst>
              <a:ext uri="{FF2B5EF4-FFF2-40B4-BE49-F238E27FC236}">
                <a16:creationId xmlns:a16="http://schemas.microsoft.com/office/drawing/2014/main" id="{CC5FFB5E-CE8F-4590-AA77-B0A59A0075AF}"/>
              </a:ext>
            </a:extLst>
          </p:cNvPr>
          <p:cNvCxnSpPr>
            <a:cxnSpLocks/>
          </p:cNvCxnSpPr>
          <p:nvPr/>
        </p:nvCxnSpPr>
        <p:spPr>
          <a:xfrm>
            <a:off x="6000750" y="6136184"/>
            <a:ext cx="0" cy="271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96C77536-8D89-4763-A3E0-72D24D641C0F}"/>
              </a:ext>
            </a:extLst>
          </p:cNvPr>
          <p:cNvSpPr/>
          <p:nvPr/>
        </p:nvSpPr>
        <p:spPr>
          <a:xfrm>
            <a:off x="857250" y="6139756"/>
            <a:ext cx="283071" cy="25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kumimoji="1" lang="ja-JP" altLang="en-US" sz="1013">
              <a:solidFill>
                <a:prstClr val="white"/>
              </a:solidFill>
              <a:latin typeface="Calibri" panose="020F0502020204030204"/>
              <a:ea typeface="游ゴシック" panose="020B0400000000000000" pitchFamily="50" charset="-128"/>
            </a:endParaRPr>
          </a:p>
        </p:txBody>
      </p:sp>
      <p:sp>
        <p:nvSpPr>
          <p:cNvPr id="25" name="正方形/長方形 24">
            <a:extLst>
              <a:ext uri="{FF2B5EF4-FFF2-40B4-BE49-F238E27FC236}">
                <a16:creationId xmlns:a16="http://schemas.microsoft.com/office/drawing/2014/main" id="{3D4DDF91-0951-43AA-89DC-1EC28A743D4A}"/>
              </a:ext>
            </a:extLst>
          </p:cNvPr>
          <p:cNvSpPr/>
          <p:nvPr/>
        </p:nvSpPr>
        <p:spPr>
          <a:xfrm>
            <a:off x="5460504" y="6136184"/>
            <a:ext cx="534888" cy="25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kumimoji="1" lang="ja-JP" altLang="en-US" sz="1013">
              <a:solidFill>
                <a:prstClr val="white"/>
              </a:solidFill>
              <a:latin typeface="Calibri" panose="020F0502020204030204"/>
              <a:ea typeface="游ゴシック" panose="020B0400000000000000" pitchFamily="50" charset="-128"/>
            </a:endParaRPr>
          </a:p>
        </p:txBody>
      </p:sp>
      <p:sp>
        <p:nvSpPr>
          <p:cNvPr id="26" name="楕円 25">
            <a:extLst>
              <a:ext uri="{FF2B5EF4-FFF2-40B4-BE49-F238E27FC236}">
                <a16:creationId xmlns:a16="http://schemas.microsoft.com/office/drawing/2014/main" id="{48B00CB6-8E7D-469C-818E-FD021DE1ACDF}"/>
              </a:ext>
            </a:extLst>
          </p:cNvPr>
          <p:cNvSpPr/>
          <p:nvPr/>
        </p:nvSpPr>
        <p:spPr>
          <a:xfrm>
            <a:off x="5369422" y="6020098"/>
            <a:ext cx="600968" cy="514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kumimoji="1" lang="ja-JP" altLang="en-US" sz="1013">
              <a:solidFill>
                <a:prstClr val="white"/>
              </a:solidFill>
              <a:latin typeface="Calibri" panose="020F0502020204030204"/>
              <a:ea typeface="游ゴシック" panose="020B0400000000000000" pitchFamily="50" charset="-128"/>
            </a:endParaRPr>
          </a:p>
        </p:txBody>
      </p:sp>
      <p:cxnSp>
        <p:nvCxnSpPr>
          <p:cNvPr id="28" name="直線コネクタ 27">
            <a:extLst>
              <a:ext uri="{FF2B5EF4-FFF2-40B4-BE49-F238E27FC236}">
                <a16:creationId xmlns:a16="http://schemas.microsoft.com/office/drawing/2014/main" id="{6F576903-45FE-4CAD-8C9B-268D3A010259}"/>
              </a:ext>
            </a:extLst>
          </p:cNvPr>
          <p:cNvCxnSpPr>
            <a:cxnSpLocks/>
          </p:cNvCxnSpPr>
          <p:nvPr/>
        </p:nvCxnSpPr>
        <p:spPr>
          <a:xfrm>
            <a:off x="5281910" y="6407646"/>
            <a:ext cx="6884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16DB3A3-DF5E-4104-95B8-9BE50AEA5A12}"/>
              </a:ext>
            </a:extLst>
          </p:cNvPr>
          <p:cNvCxnSpPr>
            <a:cxnSpLocks/>
          </p:cNvCxnSpPr>
          <p:nvPr/>
        </p:nvCxnSpPr>
        <p:spPr>
          <a:xfrm>
            <a:off x="5211366" y="6136184"/>
            <a:ext cx="7840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DE6F064D-D738-88EA-EDCB-4518714DEF36}"/>
              </a:ext>
            </a:extLst>
          </p:cNvPr>
          <p:cNvSpPr/>
          <p:nvPr/>
        </p:nvSpPr>
        <p:spPr>
          <a:xfrm>
            <a:off x="822126" y="6781502"/>
            <a:ext cx="5143500" cy="271463"/>
          </a:xfrm>
          <a:prstGeom prst="rect">
            <a:avLst/>
          </a:prstGeom>
          <a:solidFill>
            <a:srgbClr val="00FFFF"/>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29" name="正方形/長方形 28">
            <a:extLst>
              <a:ext uri="{FF2B5EF4-FFF2-40B4-BE49-F238E27FC236}">
                <a16:creationId xmlns:a16="http://schemas.microsoft.com/office/drawing/2014/main" id="{9EC30E06-2886-6FC3-66D1-FDC4E14C3B4F}"/>
              </a:ext>
            </a:extLst>
          </p:cNvPr>
          <p:cNvSpPr/>
          <p:nvPr/>
        </p:nvSpPr>
        <p:spPr>
          <a:xfrm>
            <a:off x="1619548" y="6781502"/>
            <a:ext cx="298888" cy="271463"/>
          </a:xfrm>
          <a:prstGeom prst="rect">
            <a:avLst/>
          </a:prstGeom>
          <a:solidFill>
            <a:srgbClr val="FFFF00"/>
          </a:solid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31" name="楕円 30">
            <a:extLst>
              <a:ext uri="{FF2B5EF4-FFF2-40B4-BE49-F238E27FC236}">
                <a16:creationId xmlns:a16="http://schemas.microsoft.com/office/drawing/2014/main" id="{588F478F-9BDF-E486-CD65-054667D3F72A}"/>
              </a:ext>
            </a:extLst>
          </p:cNvPr>
          <p:cNvSpPr/>
          <p:nvPr/>
        </p:nvSpPr>
        <p:spPr>
          <a:xfrm>
            <a:off x="2870979" y="6790432"/>
            <a:ext cx="224135" cy="258961"/>
          </a:xfrm>
          <a:prstGeom prst="ellipse">
            <a:avLst/>
          </a:prstGeom>
          <a:solidFill>
            <a:schemeClr val="bg1"/>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32" name="楕円 31">
            <a:extLst>
              <a:ext uri="{FF2B5EF4-FFF2-40B4-BE49-F238E27FC236}">
                <a16:creationId xmlns:a16="http://schemas.microsoft.com/office/drawing/2014/main" id="{120DD56A-C9B6-11A3-49B0-7FCD0419285B}"/>
              </a:ext>
            </a:extLst>
          </p:cNvPr>
          <p:cNvSpPr/>
          <p:nvPr/>
        </p:nvSpPr>
        <p:spPr>
          <a:xfrm>
            <a:off x="4281488" y="6785074"/>
            <a:ext cx="224135" cy="264319"/>
          </a:xfrm>
          <a:prstGeom prst="ellipse">
            <a:avLst/>
          </a:prstGeom>
          <a:solidFill>
            <a:schemeClr val="bg1"/>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33" name="テキスト ボックス 9">
            <a:extLst>
              <a:ext uri="{FF2B5EF4-FFF2-40B4-BE49-F238E27FC236}">
                <a16:creationId xmlns:a16="http://schemas.microsoft.com/office/drawing/2014/main" id="{342B6CED-2CB0-D566-BAF8-E3FE430CCFDA}"/>
              </a:ext>
            </a:extLst>
          </p:cNvPr>
          <p:cNvSpPr txBox="1">
            <a:spLocks noChangeArrowheads="1"/>
          </p:cNvSpPr>
          <p:nvPr/>
        </p:nvSpPr>
        <p:spPr bwMode="auto">
          <a:xfrm>
            <a:off x="2862858" y="6869540"/>
            <a:ext cx="274434"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563" dirty="0">
                <a:solidFill>
                  <a:srgbClr val="000000"/>
                </a:solidFill>
                <a:latin typeface="メイリオ" panose="020B0604030504040204" pitchFamily="50" charset="-128"/>
                <a:ea typeface="メイリオ" panose="020B0604030504040204" pitchFamily="50" charset="-128"/>
              </a:rPr>
              <a:t>air</a:t>
            </a:r>
            <a:endParaRPr lang="ja-JP" altLang="en-US" sz="563" dirty="0">
              <a:solidFill>
                <a:srgbClr val="000000"/>
              </a:solidFill>
              <a:latin typeface="メイリオ" panose="020B0604030504040204" pitchFamily="50" charset="-128"/>
              <a:ea typeface="メイリオ" panose="020B0604030504040204" pitchFamily="50" charset="-128"/>
            </a:endParaRPr>
          </a:p>
        </p:txBody>
      </p:sp>
      <p:sp>
        <p:nvSpPr>
          <p:cNvPr id="34" name="テキスト ボックス 10">
            <a:extLst>
              <a:ext uri="{FF2B5EF4-FFF2-40B4-BE49-F238E27FC236}">
                <a16:creationId xmlns:a16="http://schemas.microsoft.com/office/drawing/2014/main" id="{FBF80538-8461-A47A-B001-1E959EA6A260}"/>
              </a:ext>
            </a:extLst>
          </p:cNvPr>
          <p:cNvSpPr txBox="1">
            <a:spLocks noChangeArrowheads="1"/>
          </p:cNvSpPr>
          <p:nvPr/>
        </p:nvSpPr>
        <p:spPr bwMode="auto">
          <a:xfrm>
            <a:off x="4282380" y="6861869"/>
            <a:ext cx="274434"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563" dirty="0">
                <a:solidFill>
                  <a:srgbClr val="000000"/>
                </a:solidFill>
                <a:latin typeface="メイリオ" panose="020B0604030504040204" pitchFamily="50" charset="-128"/>
                <a:ea typeface="メイリオ" panose="020B0604030504040204" pitchFamily="50" charset="-128"/>
              </a:rPr>
              <a:t>air</a:t>
            </a:r>
            <a:endParaRPr lang="ja-JP" altLang="en-US" sz="563" dirty="0">
              <a:solidFill>
                <a:srgbClr val="000000"/>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BE920A2C-9FF7-CB32-AE57-0C942653F094}"/>
              </a:ext>
            </a:extLst>
          </p:cNvPr>
          <p:cNvSpPr/>
          <p:nvPr/>
        </p:nvSpPr>
        <p:spPr>
          <a:xfrm>
            <a:off x="822127" y="6785074"/>
            <a:ext cx="283071" cy="25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kumimoji="1" lang="ja-JP" altLang="en-US" sz="1013">
              <a:solidFill>
                <a:prstClr val="white"/>
              </a:solidFill>
              <a:latin typeface="Calibri" panose="020F0502020204030204"/>
              <a:ea typeface="游ゴシック" panose="020B0400000000000000" pitchFamily="50" charset="-128"/>
            </a:endParaRPr>
          </a:p>
        </p:txBody>
      </p:sp>
      <p:sp>
        <p:nvSpPr>
          <p:cNvPr id="36" name="正方形/長方形 35">
            <a:extLst>
              <a:ext uri="{FF2B5EF4-FFF2-40B4-BE49-F238E27FC236}">
                <a16:creationId xmlns:a16="http://schemas.microsoft.com/office/drawing/2014/main" id="{3B9CA6D8-9723-5E87-446F-3BB6BAB98E87}"/>
              </a:ext>
            </a:extLst>
          </p:cNvPr>
          <p:cNvSpPr/>
          <p:nvPr/>
        </p:nvSpPr>
        <p:spPr>
          <a:xfrm>
            <a:off x="5425381" y="6781502"/>
            <a:ext cx="534888" cy="25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0" fontAlgn="base" hangingPunct="0">
              <a:spcBef>
                <a:spcPct val="0"/>
              </a:spcBef>
              <a:spcAft>
                <a:spcPct val="0"/>
              </a:spcAft>
              <a:defRPr/>
            </a:pPr>
            <a:endParaRPr kumimoji="1" lang="ja-JP" altLang="en-US" sz="1013">
              <a:solidFill>
                <a:prstClr val="white"/>
              </a:solidFill>
              <a:latin typeface="Calibri" panose="020F0502020204030204"/>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36178A91-1139-0245-919D-159000E9A3E6}"/>
              </a:ext>
            </a:extLst>
          </p:cNvPr>
          <p:cNvCxnSpPr>
            <a:cxnSpLocks/>
          </p:cNvCxnSpPr>
          <p:nvPr/>
        </p:nvCxnSpPr>
        <p:spPr>
          <a:xfrm>
            <a:off x="5176242" y="6781502"/>
            <a:ext cx="7840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円弧 38">
            <a:extLst>
              <a:ext uri="{FF2B5EF4-FFF2-40B4-BE49-F238E27FC236}">
                <a16:creationId xmlns:a16="http://schemas.microsoft.com/office/drawing/2014/main" id="{B35DD902-C627-997E-C7C8-E37CD94727DF}"/>
              </a:ext>
            </a:extLst>
          </p:cNvPr>
          <p:cNvSpPr/>
          <p:nvPr/>
        </p:nvSpPr>
        <p:spPr>
          <a:xfrm rot="13607547">
            <a:off x="5377160" y="6745089"/>
            <a:ext cx="382191" cy="362545"/>
          </a:xfrm>
          <a:prstGeom prst="arc">
            <a:avLst/>
          </a:prstGeom>
          <a:solidFill>
            <a:schemeClr val="bg1"/>
          </a:solidFill>
          <a:ln w="28575" cap="flat" cmpd="sng" algn="ctr">
            <a:solidFill>
              <a:schemeClr val="bg1"/>
            </a:solidFill>
            <a:prstDash val="solid"/>
            <a:miter lim="800000"/>
          </a:ln>
          <a:effectLst/>
        </p:spPr>
        <p:txBody>
          <a:bodyPr anchor="ctr"/>
          <a:lstStyle/>
          <a:p>
            <a:pPr algn="ctr" defTabSz="514350">
              <a:defRPr/>
            </a:pPr>
            <a:endParaRPr lang="ja-JP" altLang="en-US" sz="1013" kern="0">
              <a:solidFill>
                <a:prstClr val="black"/>
              </a:solidFill>
              <a:latin typeface="游ゴシック" panose="020F0502020204030204"/>
              <a:ea typeface="游ゴシック" panose="020B0400000000000000" pitchFamily="50" charset="-128"/>
            </a:endParaRPr>
          </a:p>
        </p:txBody>
      </p:sp>
      <p:sp>
        <p:nvSpPr>
          <p:cNvPr id="40" name="円弧 39">
            <a:extLst>
              <a:ext uri="{FF2B5EF4-FFF2-40B4-BE49-F238E27FC236}">
                <a16:creationId xmlns:a16="http://schemas.microsoft.com/office/drawing/2014/main" id="{B80809A0-AC15-C2A7-30BC-A73A413A88FE}"/>
              </a:ext>
            </a:extLst>
          </p:cNvPr>
          <p:cNvSpPr/>
          <p:nvPr/>
        </p:nvSpPr>
        <p:spPr>
          <a:xfrm rot="13607547">
            <a:off x="5449788" y="6182618"/>
            <a:ext cx="382191" cy="362545"/>
          </a:xfrm>
          <a:prstGeom prst="arc">
            <a:avLst/>
          </a:prstGeom>
          <a:noFill/>
          <a:ln w="28575" cap="flat" cmpd="sng" algn="ctr">
            <a:solidFill>
              <a:schemeClr val="bg1"/>
            </a:solidFill>
            <a:prstDash val="solid"/>
            <a:miter lim="800000"/>
          </a:ln>
          <a:effectLst/>
        </p:spPr>
        <p:txBody>
          <a:bodyPr anchor="ctr"/>
          <a:lstStyle/>
          <a:p>
            <a:pPr algn="ctr" defTabSz="514350">
              <a:defRPr/>
            </a:pPr>
            <a:endParaRPr lang="ja-JP" altLang="en-US" sz="1013" kern="0">
              <a:solidFill>
                <a:prstClr val="black"/>
              </a:solidFill>
              <a:latin typeface="游ゴシック" panose="020F0502020204030204"/>
              <a:ea typeface="游ゴシック" panose="020B0400000000000000" pitchFamily="50" charset="-128"/>
            </a:endParaRPr>
          </a:p>
        </p:txBody>
      </p:sp>
      <p:sp>
        <p:nvSpPr>
          <p:cNvPr id="42" name="楕円 41">
            <a:extLst>
              <a:ext uri="{FF2B5EF4-FFF2-40B4-BE49-F238E27FC236}">
                <a16:creationId xmlns:a16="http://schemas.microsoft.com/office/drawing/2014/main" id="{7D9753BF-C4D8-435E-A51C-C912D1D0DFBE}"/>
              </a:ext>
            </a:extLst>
          </p:cNvPr>
          <p:cNvSpPr/>
          <p:nvPr/>
        </p:nvSpPr>
        <p:spPr>
          <a:xfrm>
            <a:off x="2302879" y="6784775"/>
            <a:ext cx="224135" cy="258961"/>
          </a:xfrm>
          <a:prstGeom prst="ellipse">
            <a:avLst/>
          </a:prstGeom>
          <a:solidFill>
            <a:schemeClr val="bg1"/>
          </a:solidFill>
          <a:ln w="28575" cap="flat" cmpd="sng" algn="ctr">
            <a:solidFill>
              <a:schemeClr val="tx1"/>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43" name="テキスト ボックス 9">
            <a:extLst>
              <a:ext uri="{FF2B5EF4-FFF2-40B4-BE49-F238E27FC236}">
                <a16:creationId xmlns:a16="http://schemas.microsoft.com/office/drawing/2014/main" id="{6CFE059D-3082-B5A5-0AAD-9B0E0FF3104E}"/>
              </a:ext>
            </a:extLst>
          </p:cNvPr>
          <p:cNvSpPr txBox="1">
            <a:spLocks noChangeArrowheads="1"/>
          </p:cNvSpPr>
          <p:nvPr/>
        </p:nvSpPr>
        <p:spPr bwMode="auto">
          <a:xfrm>
            <a:off x="2295482" y="6854214"/>
            <a:ext cx="274434"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563" dirty="0">
                <a:solidFill>
                  <a:srgbClr val="000000"/>
                </a:solidFill>
                <a:latin typeface="メイリオ" panose="020B0604030504040204" pitchFamily="50" charset="-128"/>
                <a:ea typeface="メイリオ" panose="020B0604030504040204" pitchFamily="50" charset="-128"/>
              </a:rPr>
              <a:t>air</a:t>
            </a:r>
            <a:endParaRPr lang="ja-JP" altLang="en-US" sz="563" dirty="0">
              <a:solidFill>
                <a:srgbClr val="000000"/>
              </a:solidFill>
              <a:latin typeface="メイリオ" panose="020B0604030504040204" pitchFamily="50" charset="-128"/>
              <a:ea typeface="メイリオ" panose="020B0604030504040204" pitchFamily="50" charset="-128"/>
            </a:endParaRPr>
          </a:p>
        </p:txBody>
      </p:sp>
      <p:sp>
        <p:nvSpPr>
          <p:cNvPr id="45" name="テキスト ボックス 17">
            <a:extLst>
              <a:ext uri="{FF2B5EF4-FFF2-40B4-BE49-F238E27FC236}">
                <a16:creationId xmlns:a16="http://schemas.microsoft.com/office/drawing/2014/main" id="{288C1473-C4FC-AFE5-EA23-7A0A19529B0B}"/>
              </a:ext>
            </a:extLst>
          </p:cNvPr>
          <p:cNvSpPr txBox="1">
            <a:spLocks noChangeArrowheads="1"/>
          </p:cNvSpPr>
          <p:nvPr/>
        </p:nvSpPr>
        <p:spPr bwMode="auto">
          <a:xfrm>
            <a:off x="6035873" y="6794912"/>
            <a:ext cx="774571"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1013" dirty="0">
                <a:solidFill>
                  <a:srgbClr val="000000"/>
                </a:solidFill>
                <a:latin typeface="メイリオ" panose="020B0604030504040204" pitchFamily="50" charset="-128"/>
                <a:ea typeface="メイリオ" panose="020B0604030504040204" pitchFamily="50" charset="-128"/>
              </a:rPr>
              <a:t>Heat</a:t>
            </a:r>
            <a:r>
              <a:rPr lang="ja-JP" altLang="en-US" sz="1013" dirty="0">
                <a:solidFill>
                  <a:srgbClr val="000000"/>
                </a:solidFill>
                <a:latin typeface="メイリオ" panose="020B0604030504040204" pitchFamily="50" charset="-128"/>
                <a:ea typeface="メイリオ" panose="020B0604030504040204" pitchFamily="50" charset="-128"/>
              </a:rPr>
              <a:t> </a:t>
            </a:r>
            <a:r>
              <a:rPr lang="en-US" altLang="ja-JP" sz="1013" dirty="0">
                <a:solidFill>
                  <a:srgbClr val="000000"/>
                </a:solidFill>
                <a:latin typeface="メイリオ" panose="020B0604030504040204" pitchFamily="50" charset="-128"/>
                <a:ea typeface="メイリオ" panose="020B0604030504040204" pitchFamily="50" charset="-128"/>
              </a:rPr>
              <a:t>seal</a:t>
            </a:r>
            <a:endParaRPr lang="ja-JP" altLang="en-US" sz="1013" dirty="0">
              <a:solidFill>
                <a:srgbClr val="000000"/>
              </a:solidFill>
              <a:latin typeface="メイリオ" panose="020B0604030504040204" pitchFamily="50" charset="-128"/>
              <a:ea typeface="メイリオ" panose="020B0604030504040204" pitchFamily="50" charset="-128"/>
            </a:endParaRPr>
          </a:p>
        </p:txBody>
      </p:sp>
      <p:pic>
        <p:nvPicPr>
          <p:cNvPr id="47" name="図 46">
            <a:extLst>
              <a:ext uri="{FF2B5EF4-FFF2-40B4-BE49-F238E27FC236}">
                <a16:creationId xmlns:a16="http://schemas.microsoft.com/office/drawing/2014/main" id="{ACB6911B-3840-445C-A64B-670E6A30F0BF}"/>
              </a:ext>
            </a:extLst>
          </p:cNvPr>
          <p:cNvPicPr>
            <a:picLocks noChangeAspect="1"/>
          </p:cNvPicPr>
          <p:nvPr/>
        </p:nvPicPr>
        <p:blipFill>
          <a:blip r:embed="rId3"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94655" y="6286967"/>
            <a:ext cx="111750" cy="111750"/>
          </a:xfrm>
          <a:prstGeom prst="rect">
            <a:avLst/>
          </a:prstGeom>
        </p:spPr>
      </p:pic>
      <p:pic>
        <p:nvPicPr>
          <p:cNvPr id="48" name="図 47">
            <a:extLst>
              <a:ext uri="{FF2B5EF4-FFF2-40B4-BE49-F238E27FC236}">
                <a16:creationId xmlns:a16="http://schemas.microsoft.com/office/drawing/2014/main" id="{ACB6911B-3840-445C-A64B-670E6A30F0BF}"/>
              </a:ext>
            </a:extLst>
          </p:cNvPr>
          <p:cNvPicPr>
            <a:picLocks noChangeAspect="1"/>
          </p:cNvPicPr>
          <p:nvPr/>
        </p:nvPicPr>
        <p:blipFill>
          <a:blip r:embed="rId3"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58904" y="6936749"/>
            <a:ext cx="111750" cy="111750"/>
          </a:xfrm>
          <a:prstGeom prst="rect">
            <a:avLst/>
          </a:prstGeom>
        </p:spPr>
      </p:pic>
      <p:sp>
        <p:nvSpPr>
          <p:cNvPr id="49" name="正方形/長方形 48">
            <a:extLst>
              <a:ext uri="{FF2B5EF4-FFF2-40B4-BE49-F238E27FC236}">
                <a16:creationId xmlns:a16="http://schemas.microsoft.com/office/drawing/2014/main" id="{A9971F24-55CB-92EB-E5BC-1194A9DDF96A}"/>
              </a:ext>
            </a:extLst>
          </p:cNvPr>
          <p:cNvSpPr/>
          <p:nvPr/>
        </p:nvSpPr>
        <p:spPr>
          <a:xfrm>
            <a:off x="1105198" y="6780310"/>
            <a:ext cx="285963" cy="271463"/>
          </a:xfrm>
          <a:prstGeom prst="rect">
            <a:avLst/>
          </a:prstGeom>
          <a:blipFill>
            <a:blip r:embed="rId2"/>
            <a:tile tx="0" ty="0" sx="100000" sy="100000" flip="none" algn="tl"/>
          </a:blip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cxnSp>
        <p:nvCxnSpPr>
          <p:cNvPr id="11" name="直線コネクタ 10">
            <a:extLst>
              <a:ext uri="{FF2B5EF4-FFF2-40B4-BE49-F238E27FC236}">
                <a16:creationId xmlns:a16="http://schemas.microsoft.com/office/drawing/2014/main" id="{34B2F198-135F-69E6-47FB-128029550024}"/>
              </a:ext>
            </a:extLst>
          </p:cNvPr>
          <p:cNvCxnSpPr>
            <a:cxnSpLocks/>
          </p:cNvCxnSpPr>
          <p:nvPr/>
        </p:nvCxnSpPr>
        <p:spPr>
          <a:xfrm>
            <a:off x="5960269" y="6781502"/>
            <a:ext cx="0" cy="262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0BE80F5B-3BAE-F420-31D9-BA0DB55F5602}"/>
              </a:ext>
            </a:extLst>
          </p:cNvPr>
          <p:cNvSpPr txBox="1"/>
          <p:nvPr/>
        </p:nvSpPr>
        <p:spPr>
          <a:xfrm>
            <a:off x="395433" y="3644367"/>
            <a:ext cx="5776912" cy="1815882"/>
          </a:xfrm>
          <a:prstGeom prst="rect">
            <a:avLst/>
          </a:prstGeom>
          <a:noFill/>
        </p:spPr>
        <p:txBody>
          <a:bodyPr wrap="square">
            <a:spAutoFit/>
          </a:bodyPr>
          <a:lstStyle/>
          <a:p>
            <a:pPr defTabSz="514350">
              <a:lnSpc>
                <a:spcPct val="150000"/>
              </a:lnSpc>
              <a:defRPr/>
            </a:pPr>
            <a:r>
              <a:rPr kumimoji="1" lang="en-US" altLang="ja-JP" sz="1400" b="1" dirty="0">
                <a:solidFill>
                  <a:prstClr val="black"/>
                </a:solidFill>
                <a:latin typeface="メイリオ" panose="020B0604030504040204" pitchFamily="50" charset="-128"/>
                <a:ea typeface="メイリオ" panose="020B0604030504040204" pitchFamily="50" charset="-128"/>
              </a:rPr>
              <a:t>Please keep </a:t>
            </a:r>
            <a:r>
              <a:rPr kumimoji="1" lang="ja-JP" altLang="en-US" sz="1400" b="1" dirty="0">
                <a:solidFill>
                  <a:prstClr val="black"/>
                </a:solidFill>
                <a:latin typeface="メイリオ" panose="020B0604030504040204" pitchFamily="50" charset="-128"/>
                <a:ea typeface="メイリオ" panose="020B0604030504040204" pitchFamily="50" charset="-128"/>
              </a:rPr>
              <a:t> </a:t>
            </a:r>
            <a:r>
              <a:rPr kumimoji="1" lang="en-US" altLang="ja-JP" sz="1400" b="1" dirty="0">
                <a:solidFill>
                  <a:prstClr val="black"/>
                </a:solidFill>
                <a:latin typeface="メイリオ" panose="020B0604030504040204" pitchFamily="50" charset="-128"/>
                <a:ea typeface="メイリオ" panose="020B0604030504040204" pitchFamily="50" charset="-128"/>
              </a:rPr>
              <a:t>at</a:t>
            </a:r>
            <a:r>
              <a:rPr kumimoji="1" lang="ja-JP" altLang="en-US" sz="1400" b="1" dirty="0">
                <a:solidFill>
                  <a:prstClr val="black"/>
                </a:solidFill>
                <a:latin typeface="メイリオ" panose="020B0604030504040204" pitchFamily="50" charset="-128"/>
                <a:ea typeface="メイリオ" panose="020B0604030504040204" pitchFamily="50" charset="-128"/>
              </a:rPr>
              <a:t> </a:t>
            </a:r>
            <a:r>
              <a:rPr kumimoji="1" lang="en-US" altLang="ja-JP" sz="1400" b="1" dirty="0">
                <a:solidFill>
                  <a:srgbClr val="FF0000"/>
                </a:solidFill>
                <a:latin typeface="メイリオ" panose="020B0604030504040204" pitchFamily="50" charset="-128"/>
                <a:ea typeface="メイリオ" panose="020B0604030504040204" pitchFamily="50" charset="-128"/>
              </a:rPr>
              <a:t>-6.8</a:t>
            </a:r>
            <a:r>
              <a:rPr kumimoji="1" lang="ja-JP" altLang="en-US" sz="1400" b="1" dirty="0">
                <a:solidFill>
                  <a:srgbClr val="FF0000"/>
                </a:solidFill>
                <a:latin typeface="メイリオ" panose="020B0604030504040204" pitchFamily="50" charset="-128"/>
                <a:ea typeface="メイリオ" panose="020B0604030504040204" pitchFamily="50" charset="-128"/>
              </a:rPr>
              <a:t>～</a:t>
            </a:r>
            <a:r>
              <a:rPr kumimoji="1" lang="en-US" altLang="ja-JP" sz="1400" b="1" dirty="0">
                <a:solidFill>
                  <a:srgbClr val="FF0000"/>
                </a:solidFill>
                <a:latin typeface="メイリオ" panose="020B0604030504040204" pitchFamily="50" charset="-128"/>
                <a:ea typeface="メイリオ" panose="020B0604030504040204" pitchFamily="50" charset="-128"/>
              </a:rPr>
              <a:t>‐7℃</a:t>
            </a:r>
            <a:r>
              <a:rPr kumimoji="1" lang="ja-JP" altLang="en-US" sz="1400" b="1" dirty="0">
                <a:solidFill>
                  <a:prstClr val="black"/>
                </a:solidFill>
                <a:latin typeface="メイリオ" panose="020B0604030504040204" pitchFamily="50" charset="-128"/>
                <a:ea typeface="メイリオ" panose="020B0604030504040204" pitchFamily="50" charset="-128"/>
              </a:rPr>
              <a:t> </a:t>
            </a:r>
            <a:r>
              <a:rPr kumimoji="1" lang="en-US" altLang="ja-JP" sz="1400" b="1" dirty="0">
                <a:solidFill>
                  <a:prstClr val="black"/>
                </a:solidFill>
                <a:latin typeface="メイリオ" panose="020B0604030504040204" pitchFamily="50" charset="-128"/>
                <a:ea typeface="メイリオ" panose="020B0604030504040204" pitchFamily="50" charset="-128"/>
              </a:rPr>
              <a:t>to accomplish the self-seeding function of </a:t>
            </a:r>
            <a:r>
              <a:rPr kumimoji="1" lang="en-US" altLang="ja-JP" sz="1400" b="1" dirty="0" err="1">
                <a:solidFill>
                  <a:prstClr val="black"/>
                </a:solidFill>
                <a:latin typeface="メイリオ" panose="020B0604030504040204" pitchFamily="50" charset="-128"/>
                <a:ea typeface="メイリオ" panose="020B0604030504040204" pitchFamily="50" charset="-128"/>
              </a:rPr>
              <a:t>iStraw</a:t>
            </a:r>
            <a:r>
              <a:rPr kumimoji="1" lang="en-US" altLang="ja-JP" sz="1400" b="1" dirty="0">
                <a:solidFill>
                  <a:prstClr val="black"/>
                </a:solidFill>
                <a:latin typeface="メイリオ" panose="020B0604030504040204" pitchFamily="50" charset="-128"/>
                <a:ea typeface="メイリオ" panose="020B0604030504040204" pitchFamily="50" charset="-128"/>
              </a:rPr>
              <a:t>®.</a:t>
            </a:r>
          </a:p>
          <a:p>
            <a:pPr defTabSz="514350">
              <a:lnSpc>
                <a:spcPct val="150000"/>
              </a:lnSpc>
              <a:defRPr/>
            </a:pPr>
            <a:r>
              <a:rPr kumimoji="1" lang="en-US" altLang="ja-JP" sz="1400" b="1" dirty="0">
                <a:solidFill>
                  <a:prstClr val="black"/>
                </a:solidFill>
                <a:latin typeface="メイリオ" panose="020B0604030504040204" pitchFamily="50" charset="-128"/>
                <a:ea typeface="メイリオ" panose="020B0604030504040204" pitchFamily="50" charset="-128"/>
              </a:rPr>
              <a:t>Any type of programmable freezer is compatible for </a:t>
            </a:r>
            <a:r>
              <a:rPr kumimoji="1" lang="en-US" altLang="ja-JP" sz="1400" b="1" dirty="0" err="1">
                <a:solidFill>
                  <a:prstClr val="black"/>
                </a:solidFill>
                <a:latin typeface="メイリオ" panose="020B0604030504040204" pitchFamily="50" charset="-128"/>
                <a:ea typeface="メイリオ" panose="020B0604030504040204" pitchFamily="50" charset="-128"/>
              </a:rPr>
              <a:t>iStraw</a:t>
            </a:r>
            <a:r>
              <a:rPr kumimoji="1" lang="en-US" altLang="ja-JP" sz="1400" b="1" dirty="0">
                <a:solidFill>
                  <a:prstClr val="black"/>
                </a:solidFill>
                <a:latin typeface="メイリオ" panose="020B0604030504040204" pitchFamily="50" charset="-128"/>
                <a:ea typeface="メイリオ" panose="020B0604030504040204" pitchFamily="50" charset="-128"/>
              </a:rPr>
              <a:t>®.</a:t>
            </a:r>
          </a:p>
          <a:p>
            <a:pPr defTabSz="514350">
              <a:defRPr/>
            </a:pPr>
            <a:endParaRPr kumimoji="1" lang="en-US" altLang="ja-JP" sz="1400" dirty="0">
              <a:solidFill>
                <a:prstClr val="black"/>
              </a:solidFill>
              <a:latin typeface="メイリオ" panose="020B0604030504040204" pitchFamily="50" charset="-128"/>
              <a:ea typeface="メイリオ" panose="020B0604030504040204" pitchFamily="50" charset="-128"/>
            </a:endParaRPr>
          </a:p>
          <a:p>
            <a:pPr defTabSz="514350">
              <a:defRPr/>
            </a:pPr>
            <a:r>
              <a:rPr kumimoji="1" lang="en-US" altLang="ja-JP" sz="1400" dirty="0">
                <a:solidFill>
                  <a:prstClr val="black"/>
                </a:solidFill>
                <a:latin typeface="メイリオ" panose="020B0604030504040204" pitchFamily="50" charset="-128"/>
                <a:ea typeface="メイリオ" panose="020B0604030504040204" pitchFamily="50" charset="-128"/>
              </a:rPr>
              <a:t>※The length of each air bubble is recommended  to be 3 mm</a:t>
            </a:r>
            <a:r>
              <a:rPr kumimoji="1" lang="ja-JP" altLang="en-US" sz="1400" dirty="0">
                <a:solidFill>
                  <a:prstClr val="black"/>
                </a:solidFill>
                <a:latin typeface="メイリオ" panose="020B0604030504040204" pitchFamily="50" charset="-128"/>
                <a:ea typeface="メイリオ" panose="020B0604030504040204" pitchFamily="50" charset="-128"/>
              </a:rPr>
              <a:t>。</a:t>
            </a:r>
            <a:endParaRPr kumimoji="1"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13" name="爆発: 14 pt 12">
            <a:extLst>
              <a:ext uri="{FF2B5EF4-FFF2-40B4-BE49-F238E27FC236}">
                <a16:creationId xmlns:a16="http://schemas.microsoft.com/office/drawing/2014/main" id="{9FBF9783-05D8-C20B-C284-A9B7DA347851}"/>
              </a:ext>
            </a:extLst>
          </p:cNvPr>
          <p:cNvSpPr/>
          <p:nvPr/>
        </p:nvSpPr>
        <p:spPr>
          <a:xfrm rot="1380746">
            <a:off x="1916205" y="6819410"/>
            <a:ext cx="302713" cy="227104"/>
          </a:xfrm>
          <a:prstGeom prst="irregularSeal2">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kumimoji="1" lang="ja-JP" altLang="en-US" sz="1013">
              <a:solidFill>
                <a:prstClr val="white"/>
              </a:solidFill>
              <a:latin typeface="游ゴシック" panose="020F0502020204030204"/>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89499383-0077-D46B-4996-801B9A52B0CB}"/>
              </a:ext>
            </a:extLst>
          </p:cNvPr>
          <p:cNvSpPr txBox="1"/>
          <p:nvPr/>
        </p:nvSpPr>
        <p:spPr>
          <a:xfrm>
            <a:off x="1921630" y="6892141"/>
            <a:ext cx="433689" cy="178960"/>
          </a:xfrm>
          <a:prstGeom prst="rect">
            <a:avLst/>
          </a:prstGeom>
          <a:noFill/>
        </p:spPr>
        <p:txBody>
          <a:bodyPr wrap="square" rtlCol="0">
            <a:spAutoFit/>
          </a:bodyPr>
          <a:lstStyle/>
          <a:p>
            <a:pPr defTabSz="514350">
              <a:defRPr/>
            </a:pPr>
            <a:r>
              <a:rPr kumimoji="1" lang="en-US" altLang="ja-JP" sz="563" dirty="0">
                <a:solidFill>
                  <a:prstClr val="black"/>
                </a:solidFill>
                <a:latin typeface="メイリオ" panose="020B0604030504040204" pitchFamily="50" charset="-128"/>
                <a:ea typeface="メイリオ" panose="020B0604030504040204" pitchFamily="50" charset="-128"/>
              </a:rPr>
              <a:t>ice</a:t>
            </a:r>
            <a:endParaRPr kumimoji="1" lang="ja-JP" altLang="en-US" sz="563" dirty="0">
              <a:solidFill>
                <a:prstClr val="black"/>
              </a:solidFill>
              <a:latin typeface="メイリオ" panose="020B0604030504040204" pitchFamily="50" charset="-128"/>
              <a:ea typeface="メイリオ" panose="020B0604030504040204" pitchFamily="50" charset="-128"/>
            </a:endParaRPr>
          </a:p>
        </p:txBody>
      </p:sp>
      <p:sp>
        <p:nvSpPr>
          <p:cNvPr id="15" name="正方形/長方形 3">
            <a:extLst>
              <a:ext uri="{FF2B5EF4-FFF2-40B4-BE49-F238E27FC236}">
                <a16:creationId xmlns:a16="http://schemas.microsoft.com/office/drawing/2014/main" id="{5367971E-E5A6-EA80-5E55-CE7B6F3C4767}"/>
              </a:ext>
            </a:extLst>
          </p:cNvPr>
          <p:cNvSpPr/>
          <p:nvPr/>
        </p:nvSpPr>
        <p:spPr>
          <a:xfrm flipH="1" flipV="1">
            <a:off x="1134963" y="6136183"/>
            <a:ext cx="286375" cy="271463"/>
          </a:xfrm>
          <a:prstGeom prst="rect">
            <a:avLst/>
          </a:prstGeom>
          <a:solidFill>
            <a:srgbClr val="4472C4"/>
          </a:solid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mc:AlternateContent xmlns:mc="http://schemas.openxmlformats.org/markup-compatibility/2006" xmlns:p14="http://schemas.microsoft.com/office/powerpoint/2010/main">
        <mc:Choice Requires="p14">
          <p:contentPart p14:bwMode="auto" r:id="rId5">
            <p14:nvContentPartPr>
              <p14:cNvPr id="16" name="インク 15">
                <a:extLst>
                  <a:ext uri="{FF2B5EF4-FFF2-40B4-BE49-F238E27FC236}">
                    <a16:creationId xmlns:a16="http://schemas.microsoft.com/office/drawing/2014/main" id="{794F2CAE-0E90-5733-BB83-8A5A10F95A20}"/>
                  </a:ext>
                </a:extLst>
              </p14:cNvPr>
              <p14:cNvContentPartPr/>
              <p14:nvPr/>
            </p14:nvContentPartPr>
            <p14:xfrm>
              <a:off x="1184276" y="6207900"/>
              <a:ext cx="3645" cy="14175"/>
            </p14:xfrm>
          </p:contentPart>
        </mc:Choice>
        <mc:Fallback xmlns="">
          <p:pic>
            <p:nvPicPr>
              <p:cNvPr id="16" name="インク 15">
                <a:extLst>
                  <a:ext uri="{FF2B5EF4-FFF2-40B4-BE49-F238E27FC236}">
                    <a16:creationId xmlns:a16="http://schemas.microsoft.com/office/drawing/2014/main" id="{794F2CAE-0E90-5733-BB83-8A5A10F95A20}"/>
                  </a:ext>
                </a:extLst>
              </p:cNvPr>
              <p:cNvPicPr/>
              <p:nvPr/>
            </p:nvPicPr>
            <p:blipFill>
              <a:blip r:embed="rId6"/>
              <a:stretch>
                <a:fillRect/>
              </a:stretch>
            </p:blipFill>
            <p:spPr>
              <a:xfrm>
                <a:off x="1170027" y="6192662"/>
                <a:ext cx="31811" cy="44297"/>
              </a:xfrm>
              <a:prstGeom prst="rect">
                <a:avLst/>
              </a:prstGeom>
            </p:spPr>
          </p:pic>
        </mc:Fallback>
      </mc:AlternateContent>
      <p:sp>
        <p:nvSpPr>
          <p:cNvPr id="21" name="正方形/長方形 49">
            <a:extLst>
              <a:ext uri="{FF2B5EF4-FFF2-40B4-BE49-F238E27FC236}">
                <a16:creationId xmlns:a16="http://schemas.microsoft.com/office/drawing/2014/main" id="{AAE1D8AA-D78C-F305-7BD6-63AA61B6371F}"/>
              </a:ext>
            </a:extLst>
          </p:cNvPr>
          <p:cNvSpPr/>
          <p:nvPr/>
        </p:nvSpPr>
        <p:spPr>
          <a:xfrm flipH="1" flipV="1">
            <a:off x="1105174" y="6780309"/>
            <a:ext cx="290154" cy="271462"/>
          </a:xfrm>
          <a:prstGeom prst="rect">
            <a:avLst/>
          </a:prstGeom>
          <a:solidFill>
            <a:srgbClr val="4472C4"/>
          </a:solid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37" name="正方形/長方形 3">
            <a:extLst>
              <a:ext uri="{FF2B5EF4-FFF2-40B4-BE49-F238E27FC236}">
                <a16:creationId xmlns:a16="http://schemas.microsoft.com/office/drawing/2014/main" id="{8AB44225-0EED-4E58-B9DF-85E850FC8B6A}"/>
              </a:ext>
            </a:extLst>
          </p:cNvPr>
          <p:cNvSpPr/>
          <p:nvPr/>
        </p:nvSpPr>
        <p:spPr>
          <a:xfrm flipH="1">
            <a:off x="1409198" y="6135041"/>
            <a:ext cx="245473" cy="272606"/>
          </a:xfrm>
          <a:prstGeom prst="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53" name="正方形/長方形 3">
            <a:extLst>
              <a:ext uri="{FF2B5EF4-FFF2-40B4-BE49-F238E27FC236}">
                <a16:creationId xmlns:a16="http://schemas.microsoft.com/office/drawing/2014/main" id="{E0145396-EC3D-F225-1AB4-89353CDCAF42}"/>
              </a:ext>
            </a:extLst>
          </p:cNvPr>
          <p:cNvSpPr/>
          <p:nvPr/>
        </p:nvSpPr>
        <p:spPr>
          <a:xfrm flipH="1" flipV="1">
            <a:off x="1378804" y="6785073"/>
            <a:ext cx="280834" cy="267888"/>
          </a:xfrm>
          <a:prstGeom prst="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anchor="ctr"/>
          <a:lstStyle/>
          <a:p>
            <a:pPr algn="ctr" defTabSz="514350">
              <a:defRPr/>
            </a:pPr>
            <a:endParaRPr lang="ja-JP" altLang="en-US" sz="1013" kern="0">
              <a:solidFill>
                <a:prstClr val="white"/>
              </a:solidFill>
              <a:latin typeface="游ゴシック" panose="020F0502020204030204"/>
              <a:ea typeface="游ゴシック" panose="020B0400000000000000" pitchFamily="50" charset="-128"/>
            </a:endParaRPr>
          </a:p>
        </p:txBody>
      </p:sp>
      <p:sp>
        <p:nvSpPr>
          <p:cNvPr id="55" name="テキスト ボックス 54">
            <a:extLst>
              <a:ext uri="{FF2B5EF4-FFF2-40B4-BE49-F238E27FC236}">
                <a16:creationId xmlns:a16="http://schemas.microsoft.com/office/drawing/2014/main" id="{B61531CE-EF62-B6B3-4B94-70820C22D2D4}"/>
              </a:ext>
            </a:extLst>
          </p:cNvPr>
          <p:cNvSpPr txBox="1"/>
          <p:nvPr/>
        </p:nvSpPr>
        <p:spPr>
          <a:xfrm flipH="1">
            <a:off x="1994352" y="6222075"/>
            <a:ext cx="525916" cy="178960"/>
          </a:xfrm>
          <a:prstGeom prst="rect">
            <a:avLst/>
          </a:prstGeom>
          <a:noFill/>
        </p:spPr>
        <p:txBody>
          <a:bodyPr wrap="square" rtlCol="0">
            <a:spAutoFit/>
          </a:bodyPr>
          <a:lstStyle/>
          <a:p>
            <a:pPr defTabSz="514350">
              <a:defRPr/>
            </a:pPr>
            <a:r>
              <a:rPr kumimoji="1" lang="ja-JP" altLang="en-US" sz="563" dirty="0">
                <a:solidFill>
                  <a:prstClr val="black"/>
                </a:solidFill>
                <a:latin typeface="メイリオ" panose="020B0604030504040204" pitchFamily="50" charset="-128"/>
                <a:ea typeface="メイリオ" panose="020B0604030504040204" pitchFamily="50" charset="-128"/>
              </a:rPr>
              <a:t>氷晶</a:t>
            </a:r>
          </a:p>
        </p:txBody>
      </p:sp>
      <p:sp>
        <p:nvSpPr>
          <p:cNvPr id="10" name="爆発: 14 pt 9">
            <a:extLst>
              <a:ext uri="{FF2B5EF4-FFF2-40B4-BE49-F238E27FC236}">
                <a16:creationId xmlns:a16="http://schemas.microsoft.com/office/drawing/2014/main" id="{468D2A2C-5F4D-AD5D-B353-36052718252E}"/>
              </a:ext>
            </a:extLst>
          </p:cNvPr>
          <p:cNvSpPr/>
          <p:nvPr/>
        </p:nvSpPr>
        <p:spPr>
          <a:xfrm rot="1380746">
            <a:off x="1939440" y="6158298"/>
            <a:ext cx="344962" cy="258800"/>
          </a:xfrm>
          <a:prstGeom prst="irregularSeal2">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kumimoji="1" lang="ja-JP" altLang="en-US" sz="1013">
              <a:solidFill>
                <a:prstClr val="white"/>
              </a:solidFill>
              <a:latin typeface="游ゴシック" panose="020F0502020204030204"/>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9FD684AC-1F77-2954-D1EE-980A668869D4}"/>
              </a:ext>
            </a:extLst>
          </p:cNvPr>
          <p:cNvSpPr txBox="1"/>
          <p:nvPr/>
        </p:nvSpPr>
        <p:spPr>
          <a:xfrm>
            <a:off x="1827106" y="4597409"/>
            <a:ext cx="414071" cy="178960"/>
          </a:xfrm>
          <a:prstGeom prst="rect">
            <a:avLst/>
          </a:prstGeom>
          <a:noFill/>
        </p:spPr>
        <p:txBody>
          <a:bodyPr wrap="square" rtlCol="0">
            <a:spAutoFit/>
          </a:bodyPr>
          <a:lstStyle/>
          <a:p>
            <a:pPr defTabSz="514350">
              <a:defRPr/>
            </a:pPr>
            <a:r>
              <a:rPr kumimoji="1" lang="ja-JP" altLang="en-US" sz="563" dirty="0">
                <a:solidFill>
                  <a:prstClr val="black"/>
                </a:solidFill>
                <a:latin typeface="メイリオ" panose="020B0604030504040204" pitchFamily="50" charset="-128"/>
                <a:ea typeface="メイリオ" panose="020B0604030504040204" pitchFamily="50" charset="-128"/>
              </a:rPr>
              <a:t>氷</a:t>
            </a:r>
          </a:p>
        </p:txBody>
      </p:sp>
      <p:sp>
        <p:nvSpPr>
          <p:cNvPr id="44" name="テキスト ボックス 43">
            <a:extLst>
              <a:ext uri="{FF2B5EF4-FFF2-40B4-BE49-F238E27FC236}">
                <a16:creationId xmlns:a16="http://schemas.microsoft.com/office/drawing/2014/main" id="{EDA9E3CD-34D0-BC13-1037-895B9151D9E2}"/>
              </a:ext>
            </a:extLst>
          </p:cNvPr>
          <p:cNvSpPr txBox="1"/>
          <p:nvPr/>
        </p:nvSpPr>
        <p:spPr>
          <a:xfrm rot="10800000" flipV="1">
            <a:off x="1970572" y="6193875"/>
            <a:ext cx="317002" cy="178960"/>
          </a:xfrm>
          <a:prstGeom prst="rect">
            <a:avLst/>
          </a:prstGeom>
          <a:noFill/>
        </p:spPr>
        <p:txBody>
          <a:bodyPr wrap="square" rtlCol="0">
            <a:spAutoFit/>
          </a:bodyPr>
          <a:lstStyle/>
          <a:p>
            <a:pPr defTabSz="514350">
              <a:defRPr/>
            </a:pPr>
            <a:r>
              <a:rPr kumimoji="1" lang="en-US" altLang="ja-JP" sz="563" dirty="0">
                <a:solidFill>
                  <a:prstClr val="black"/>
                </a:solidFill>
                <a:latin typeface="メイリオ" panose="020B0604030504040204" pitchFamily="50" charset="-128"/>
                <a:ea typeface="メイリオ" panose="020B0604030504040204" pitchFamily="50" charset="-128"/>
              </a:rPr>
              <a:t>ice</a:t>
            </a:r>
            <a:endParaRPr kumimoji="1" lang="ja-JP" altLang="en-US" sz="563" dirty="0">
              <a:solidFill>
                <a:prstClr val="black"/>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204FBB21-E55C-C121-92AA-484454C485E9}"/>
              </a:ext>
            </a:extLst>
          </p:cNvPr>
          <p:cNvSpPr txBox="1"/>
          <p:nvPr/>
        </p:nvSpPr>
        <p:spPr>
          <a:xfrm>
            <a:off x="408560" y="5593337"/>
            <a:ext cx="2159566" cy="334835"/>
          </a:xfrm>
          <a:prstGeom prst="rect">
            <a:avLst/>
          </a:prstGeom>
          <a:noFill/>
        </p:spPr>
        <p:txBody>
          <a:bodyPr wrap="none" rtlCol="0">
            <a:spAutoFit/>
          </a:bodyPr>
          <a:lstStyle/>
          <a:p>
            <a:pPr defTabSz="514350">
              <a:defRPr/>
            </a:pPr>
            <a:r>
              <a:rPr kumimoji="1" lang="en-US" altLang="ja-JP" sz="788" dirty="0">
                <a:solidFill>
                  <a:prstClr val="black"/>
                </a:solidFill>
                <a:latin typeface="メイリオ" panose="020B0604030504040204" pitchFamily="50" charset="-128"/>
                <a:ea typeface="メイリオ" panose="020B0604030504040204" pitchFamily="50" charset="-128"/>
              </a:rPr>
              <a:t>The</a:t>
            </a:r>
            <a:r>
              <a:rPr kumimoji="1" lang="ja-JP" altLang="en-US" sz="788" dirty="0">
                <a:solidFill>
                  <a:prstClr val="black"/>
                </a:solidFill>
                <a:latin typeface="メイリオ" panose="020B0604030504040204" pitchFamily="50" charset="-128"/>
                <a:ea typeface="メイリオ" panose="020B0604030504040204" pitchFamily="50" charset="-128"/>
              </a:rPr>
              <a:t> </a:t>
            </a:r>
            <a:r>
              <a:rPr kumimoji="1" lang="en-US" altLang="ja-JP" sz="788" dirty="0">
                <a:solidFill>
                  <a:prstClr val="black"/>
                </a:solidFill>
                <a:latin typeface="メイリオ" panose="020B0604030504040204" pitchFamily="50" charset="-128"/>
                <a:ea typeface="メイリオ" panose="020B0604030504040204" pitchFamily="50" charset="-128"/>
              </a:rPr>
              <a:t>color</a:t>
            </a:r>
            <a:r>
              <a:rPr kumimoji="1" lang="ja-JP" altLang="en-US" sz="788" dirty="0">
                <a:solidFill>
                  <a:prstClr val="black"/>
                </a:solidFill>
                <a:latin typeface="メイリオ" panose="020B0604030504040204" pitchFamily="50" charset="-128"/>
                <a:ea typeface="メイリオ" panose="020B0604030504040204" pitchFamily="50" charset="-128"/>
              </a:rPr>
              <a:t> </a:t>
            </a:r>
            <a:r>
              <a:rPr kumimoji="1" lang="en-US" altLang="ja-JP" sz="788" dirty="0">
                <a:solidFill>
                  <a:prstClr val="black"/>
                </a:solidFill>
                <a:latin typeface="メイリオ" panose="020B0604030504040204" pitchFamily="50" charset="-128"/>
                <a:ea typeface="メイリオ" panose="020B0604030504040204" pitchFamily="50" charset="-128"/>
              </a:rPr>
              <a:t>of</a:t>
            </a:r>
            <a:r>
              <a:rPr kumimoji="1" lang="ja-JP" altLang="en-US" sz="788" dirty="0">
                <a:solidFill>
                  <a:prstClr val="black"/>
                </a:solidFill>
                <a:latin typeface="メイリオ" panose="020B0604030504040204" pitchFamily="50" charset="-128"/>
                <a:ea typeface="メイリオ" panose="020B0604030504040204" pitchFamily="50" charset="-128"/>
              </a:rPr>
              <a:t> </a:t>
            </a:r>
            <a:r>
              <a:rPr kumimoji="1" lang="en-US" altLang="ja-JP" sz="788" dirty="0">
                <a:solidFill>
                  <a:prstClr val="black"/>
                </a:solidFill>
                <a:latin typeface="メイリオ" panose="020B0604030504040204" pitchFamily="50" charset="-128"/>
                <a:ea typeface="メイリオ" panose="020B0604030504040204" pitchFamily="50" charset="-128"/>
              </a:rPr>
              <a:t>outside cotton</a:t>
            </a:r>
            <a:r>
              <a:rPr kumimoji="1" lang="ja-JP" altLang="en-US" sz="788" dirty="0">
                <a:solidFill>
                  <a:prstClr val="black"/>
                </a:solidFill>
                <a:latin typeface="メイリオ" panose="020B0604030504040204" pitchFamily="50" charset="-128"/>
                <a:ea typeface="メイリオ" panose="020B0604030504040204" pitchFamily="50" charset="-128"/>
              </a:rPr>
              <a:t> </a:t>
            </a:r>
            <a:r>
              <a:rPr kumimoji="1" lang="en-US" altLang="ja-JP" sz="788" dirty="0">
                <a:solidFill>
                  <a:prstClr val="black"/>
                </a:solidFill>
                <a:latin typeface="メイリオ" panose="020B0604030504040204" pitchFamily="50" charset="-128"/>
                <a:ea typeface="メイリオ" panose="020B0604030504040204" pitchFamily="50" charset="-128"/>
              </a:rPr>
              <a:t>plug is blue.</a:t>
            </a:r>
            <a:r>
              <a:rPr kumimoji="1" lang="ja-JP" altLang="en-US" sz="788" dirty="0">
                <a:solidFill>
                  <a:prstClr val="black"/>
                </a:solidFill>
                <a:latin typeface="メイリオ" panose="020B0604030504040204" pitchFamily="50" charset="-128"/>
                <a:ea typeface="メイリオ" panose="020B0604030504040204" pitchFamily="50" charset="-128"/>
              </a:rPr>
              <a:t> </a:t>
            </a:r>
            <a:endParaRPr kumimoji="1" lang="en-US" altLang="ja-JP" sz="788" dirty="0">
              <a:solidFill>
                <a:prstClr val="black"/>
              </a:solidFill>
              <a:latin typeface="メイリオ" panose="020B0604030504040204" pitchFamily="50" charset="-128"/>
              <a:ea typeface="メイリオ" panose="020B0604030504040204" pitchFamily="50" charset="-128"/>
            </a:endParaRPr>
          </a:p>
          <a:p>
            <a:pPr defTabSz="514350">
              <a:defRPr/>
            </a:pPr>
            <a:endParaRPr kumimoji="1" lang="ja-JP" altLang="en-US" sz="788" dirty="0">
              <a:solidFill>
                <a:prstClr val="black"/>
              </a:solidFill>
              <a:latin typeface="メイリオ" panose="020B0604030504040204" pitchFamily="50" charset="-128"/>
              <a:ea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61373C89-8759-C638-10B4-8A81F9F30F3F}"/>
              </a:ext>
            </a:extLst>
          </p:cNvPr>
          <p:cNvCxnSpPr>
            <a:cxnSpLocks/>
          </p:cNvCxnSpPr>
          <p:nvPr/>
        </p:nvCxnSpPr>
        <p:spPr>
          <a:xfrm>
            <a:off x="993772" y="5868779"/>
            <a:ext cx="216693" cy="21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7">
            <a:extLst>
              <a:ext uri="{FF2B5EF4-FFF2-40B4-BE49-F238E27FC236}">
                <a16:creationId xmlns:a16="http://schemas.microsoft.com/office/drawing/2014/main" id="{2B7710F0-3330-6338-0BF7-FF27961A67F1}"/>
              </a:ext>
            </a:extLst>
          </p:cNvPr>
          <p:cNvSpPr>
            <a:spLocks noGrp="1"/>
          </p:cNvSpPr>
          <p:nvPr>
            <p:ph type="sldNum" sz="quarter" idx="12"/>
          </p:nvPr>
        </p:nvSpPr>
        <p:spPr/>
        <p:txBody>
          <a:bodyPr/>
          <a:lstStyle/>
          <a:p>
            <a:pPr>
              <a:defRPr/>
            </a:pPr>
            <a:fld id="{38D586A8-6CDD-4576-ABA2-684F5361A816}" type="slidenum">
              <a:rPr lang="en-US" altLang="ja-JP" sz="1800" smtClean="0">
                <a:solidFill>
                  <a:schemeClr val="tx1"/>
                </a:solidFill>
                <a:latin typeface="メイリオ" panose="020B0604030504040204" pitchFamily="50" charset="-128"/>
                <a:ea typeface="メイリオ" panose="020B0604030504040204" pitchFamily="50" charset="-128"/>
              </a:rPr>
              <a:pPr>
                <a:defRPr/>
              </a:pPr>
              <a:t>11</a:t>
            </a:fld>
            <a:endParaRPr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8">
            <a:extLst>
              <a:ext uri="{FF2B5EF4-FFF2-40B4-BE49-F238E27FC236}">
                <a16:creationId xmlns:a16="http://schemas.microsoft.com/office/drawing/2014/main" id="{F7676A4D-CE9A-7D9E-BF69-057FEF202EF8}"/>
              </a:ext>
            </a:extLst>
          </p:cNvPr>
          <p:cNvSpPr txBox="1">
            <a:spLocks noChangeArrowheads="1"/>
          </p:cNvSpPr>
          <p:nvPr/>
        </p:nvSpPr>
        <p:spPr bwMode="auto">
          <a:xfrm>
            <a:off x="3301306" y="7236133"/>
            <a:ext cx="667170"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514350" fontAlgn="base">
              <a:spcBef>
                <a:spcPct val="0"/>
              </a:spcBef>
              <a:spcAft>
                <a:spcPct val="0"/>
              </a:spcAft>
              <a:defRPr/>
            </a:pPr>
            <a:r>
              <a:rPr lang="en-US" altLang="ja-JP" sz="1013" dirty="0">
                <a:solidFill>
                  <a:srgbClr val="000000"/>
                </a:solidFill>
                <a:latin typeface="メイリオ" panose="020B0604030504040204" pitchFamily="50" charset="-128"/>
                <a:ea typeface="メイリオ" panose="020B0604030504040204" pitchFamily="50" charset="-128"/>
              </a:rPr>
              <a:t>embryo</a:t>
            </a:r>
            <a:endParaRPr lang="ja-JP" altLang="en-US" sz="1013" dirty="0">
              <a:solidFill>
                <a:srgbClr val="000000"/>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C20EE526-2E18-629D-F538-82530BE3C936}"/>
              </a:ext>
            </a:extLst>
          </p:cNvPr>
          <p:cNvSpPr txBox="1"/>
          <p:nvPr/>
        </p:nvSpPr>
        <p:spPr>
          <a:xfrm>
            <a:off x="174824" y="8043005"/>
            <a:ext cx="6495624" cy="977191"/>
          </a:xfrm>
          <a:prstGeom prst="rect">
            <a:avLst/>
          </a:prstGeom>
          <a:noFill/>
        </p:spPr>
        <p:txBody>
          <a:bodyPr wrap="none" rtlCol="0">
            <a:spAutoFit/>
          </a:bodyPr>
          <a:lstStyle/>
          <a:p>
            <a:pPr>
              <a:lnSpc>
                <a:spcPct val="150000"/>
              </a:lnSpc>
            </a:pPr>
            <a:r>
              <a:rPr kumimoji="1" lang="en-US" altLang="ja-JP" sz="2000" dirty="0">
                <a:latin typeface="メイリオ" panose="020B0604030504040204" pitchFamily="50" charset="-128"/>
                <a:ea typeface="メイリオ" panose="020B0604030504040204" pitchFamily="50" charset="-128"/>
              </a:rPr>
              <a:t>Ice germinates from inside the cotton plug within </a:t>
            </a:r>
          </a:p>
          <a:p>
            <a:pPr>
              <a:lnSpc>
                <a:spcPct val="150000"/>
              </a:lnSpc>
            </a:pPr>
            <a:r>
              <a:rPr kumimoji="1" lang="en-US" altLang="ja-JP" sz="2000" dirty="0">
                <a:latin typeface="メイリオ" panose="020B0604030504040204" pitchFamily="50" charset="-128"/>
                <a:ea typeface="メイリオ" panose="020B0604030504040204" pitchFamily="50" charset="-128"/>
              </a:rPr>
              <a:t>2 min after immersing/placing of</a:t>
            </a:r>
            <a:r>
              <a:rPr kumimoji="1" lang="ja-JP" altLang="en-US" sz="2000" dirty="0">
                <a:latin typeface="メイリオ" panose="020B0604030504040204" pitchFamily="50" charset="-128"/>
                <a:ea typeface="メイリオ" panose="020B0604030504040204" pitchFamily="50" charset="-128"/>
              </a:rPr>
              <a:t> </a:t>
            </a:r>
            <a:r>
              <a:rPr kumimoji="1" lang="en-US" altLang="ja-JP" sz="2000" dirty="0" err="1">
                <a:latin typeface="メイリオ" panose="020B0604030504040204" pitchFamily="50" charset="-128"/>
                <a:ea typeface="メイリオ" panose="020B0604030504040204" pitchFamily="50" charset="-128"/>
              </a:rPr>
              <a:t>iStraw</a:t>
            </a:r>
            <a:r>
              <a:rPr kumimoji="1" lang="en-US" altLang="ja-JP" sz="2000" dirty="0">
                <a:latin typeface="メイリオ" panose="020B0604030504040204" pitchFamily="50" charset="-128"/>
                <a:ea typeface="メイリオ" panose="020B0604030504040204" pitchFamily="50" charset="-128"/>
              </a:rPr>
              <a:t>® at -7</a:t>
            </a: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pic>
        <p:nvPicPr>
          <p:cNvPr id="46" name="図 45">
            <a:extLst>
              <a:ext uri="{FF2B5EF4-FFF2-40B4-BE49-F238E27FC236}">
                <a16:creationId xmlns:a16="http://schemas.microsoft.com/office/drawing/2014/main" id="{9BD263D8-EFF8-5BAC-72B1-7B7FCB7964E3}"/>
              </a:ext>
            </a:extLst>
          </p:cNvPr>
          <p:cNvPicPr>
            <a:picLocks noChangeAspect="1"/>
          </p:cNvPicPr>
          <p:nvPr/>
        </p:nvPicPr>
        <p:blipFill>
          <a:blip r:embed="rId7"/>
          <a:stretch>
            <a:fillRect/>
          </a:stretch>
        </p:blipFill>
        <p:spPr>
          <a:xfrm>
            <a:off x="1159563" y="9866468"/>
            <a:ext cx="4762500" cy="1143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25F681E-5A12-5F50-24A4-292C23FF2665}"/>
              </a:ext>
            </a:extLst>
          </p:cNvPr>
          <p:cNvPicPr>
            <a:picLocks noChangeAspect="1"/>
          </p:cNvPicPr>
          <p:nvPr/>
        </p:nvPicPr>
        <p:blipFill>
          <a:blip r:embed="rId2"/>
          <a:stretch>
            <a:fillRect/>
          </a:stretch>
        </p:blipFill>
        <p:spPr>
          <a:xfrm rot="16200000">
            <a:off x="-104519" y="6908729"/>
            <a:ext cx="6626926" cy="4389500"/>
          </a:xfrm>
          <a:prstGeom prst="rect">
            <a:avLst/>
          </a:prstGeom>
        </p:spPr>
      </p:pic>
      <p:pic>
        <p:nvPicPr>
          <p:cNvPr id="4" name="図 3">
            <a:extLst>
              <a:ext uri="{FF2B5EF4-FFF2-40B4-BE49-F238E27FC236}">
                <a16:creationId xmlns:a16="http://schemas.microsoft.com/office/drawing/2014/main" id="{B89528CE-40C4-3588-6119-9683D5341462}"/>
              </a:ext>
            </a:extLst>
          </p:cNvPr>
          <p:cNvPicPr>
            <a:picLocks noChangeAspect="1"/>
          </p:cNvPicPr>
          <p:nvPr/>
        </p:nvPicPr>
        <p:blipFill>
          <a:blip r:embed="rId3"/>
          <a:stretch>
            <a:fillRect/>
          </a:stretch>
        </p:blipFill>
        <p:spPr>
          <a:xfrm>
            <a:off x="-67259" y="803578"/>
            <a:ext cx="6858000" cy="5384620"/>
          </a:xfrm>
          <a:prstGeom prst="rect">
            <a:avLst/>
          </a:prstGeom>
        </p:spPr>
      </p:pic>
      <p:sp>
        <p:nvSpPr>
          <p:cNvPr id="2" name="スライド番号プレースホルダー 1">
            <a:extLst>
              <a:ext uri="{FF2B5EF4-FFF2-40B4-BE49-F238E27FC236}">
                <a16:creationId xmlns:a16="http://schemas.microsoft.com/office/drawing/2014/main" id="{E412CE82-12AB-8D34-78AD-C27DF0945340}"/>
              </a:ext>
            </a:extLst>
          </p:cNvPr>
          <p:cNvSpPr>
            <a:spLocks noGrp="1"/>
          </p:cNvSpPr>
          <p:nvPr>
            <p:ph type="sldNum" sz="quarter" idx="12"/>
          </p:nvPr>
        </p:nvSpPr>
        <p:spPr>
          <a:xfrm>
            <a:off x="5791257" y="10562089"/>
            <a:ext cx="642680" cy="1190978"/>
          </a:xfrm>
        </p:spPr>
        <p:txBody>
          <a:bodyPr/>
          <a:lstStyle/>
          <a:p>
            <a:fld id="{C99B675B-A5BE-4271-AA48-B0AA204B537C}" type="slidenum">
              <a:rPr kumimoji="1" lang="ja-JP" altLang="en-US" smtClean="0"/>
              <a:t>12</a:t>
            </a:fld>
            <a:endParaRPr kumimoji="1" lang="ja-JP" altLang="en-US" dirty="0"/>
          </a:p>
        </p:txBody>
      </p:sp>
      <p:sp>
        <p:nvSpPr>
          <p:cNvPr id="3" name="テキスト ボックス 2">
            <a:extLst>
              <a:ext uri="{FF2B5EF4-FFF2-40B4-BE49-F238E27FC236}">
                <a16:creationId xmlns:a16="http://schemas.microsoft.com/office/drawing/2014/main" id="{36996CFF-F1D2-F0CD-AC7C-44036D60B993}"/>
              </a:ext>
            </a:extLst>
          </p:cNvPr>
          <p:cNvSpPr txBox="1"/>
          <p:nvPr/>
        </p:nvSpPr>
        <p:spPr>
          <a:xfrm>
            <a:off x="67259" y="438933"/>
            <a:ext cx="6629398" cy="2862322"/>
          </a:xfrm>
          <a:prstGeom prst="rect">
            <a:avLst/>
          </a:prstGeom>
          <a:solidFill>
            <a:schemeClr val="tx1"/>
          </a:solidFill>
        </p:spPr>
        <p:txBody>
          <a:bodyPr wrap="square" rtlCol="0">
            <a:spAutoFit/>
          </a:bodyPr>
          <a:lstStyle/>
          <a:p>
            <a:pPr algn="ctr"/>
            <a:r>
              <a:rPr kumimoji="1" lang="en-US" altLang="ja-JP" b="1" dirty="0">
                <a:solidFill>
                  <a:srgbClr val="0000FF"/>
                </a:solidFill>
              </a:rPr>
              <a:t>Experiment on Ice formation germinated from </a:t>
            </a:r>
            <a:r>
              <a:rPr kumimoji="1" lang="en-US" altLang="ja-JP" b="1" dirty="0" err="1">
                <a:solidFill>
                  <a:srgbClr val="0000FF"/>
                </a:solidFill>
              </a:rPr>
              <a:t>iStraw</a:t>
            </a:r>
            <a:r>
              <a:rPr kumimoji="1" lang="en-US" altLang="ja-JP" b="1" dirty="0">
                <a:solidFill>
                  <a:srgbClr val="0000FF"/>
                </a:solidFill>
              </a:rPr>
              <a:t> </a:t>
            </a:r>
          </a:p>
          <a:p>
            <a:pPr algn="ctr"/>
            <a:r>
              <a:rPr kumimoji="1" lang="en-US" altLang="ja-JP" b="1" dirty="0">
                <a:solidFill>
                  <a:srgbClr val="0000FF"/>
                </a:solidFill>
              </a:rPr>
              <a:t>by an Independent laboratory</a:t>
            </a:r>
          </a:p>
          <a:p>
            <a:endParaRPr kumimoji="1" lang="en-US" altLang="ja-JP" dirty="0">
              <a:solidFill>
                <a:schemeClr val="bg1"/>
              </a:solidFill>
            </a:endParaRPr>
          </a:p>
          <a:p>
            <a:pPr algn="r"/>
            <a:r>
              <a:rPr kumimoji="1" lang="en-US" altLang="ja-JP" sz="1400" dirty="0">
                <a:solidFill>
                  <a:schemeClr val="bg1"/>
                </a:solidFill>
              </a:rPr>
              <a:t>Prof. Dr. Osamu </a:t>
            </a:r>
            <a:r>
              <a:rPr kumimoji="1" lang="en-US" altLang="ja-JP" sz="1400" dirty="0" err="1">
                <a:solidFill>
                  <a:schemeClr val="bg1"/>
                </a:solidFill>
              </a:rPr>
              <a:t>Dochi</a:t>
            </a:r>
            <a:r>
              <a:rPr kumimoji="1" lang="en-US" altLang="ja-JP" sz="1400" dirty="0">
                <a:solidFill>
                  <a:schemeClr val="bg1"/>
                </a:solidFill>
              </a:rPr>
              <a:t>, </a:t>
            </a:r>
            <a:r>
              <a:rPr kumimoji="1" lang="en-US" altLang="ja-JP" sz="1400" dirty="0" err="1">
                <a:solidFill>
                  <a:schemeClr val="bg1"/>
                </a:solidFill>
              </a:rPr>
              <a:t>Rakuno</a:t>
            </a:r>
            <a:r>
              <a:rPr kumimoji="1" lang="en-US" altLang="ja-JP" sz="1400" dirty="0">
                <a:solidFill>
                  <a:schemeClr val="bg1"/>
                </a:solidFill>
              </a:rPr>
              <a:t> University, Japan</a:t>
            </a:r>
          </a:p>
          <a:p>
            <a:endParaRPr kumimoji="1" lang="en-US" altLang="ja-JP" sz="1400" dirty="0">
              <a:solidFill>
                <a:schemeClr val="bg1"/>
              </a:solidFill>
            </a:endParaRPr>
          </a:p>
          <a:p>
            <a:r>
              <a:rPr kumimoji="1" lang="en-US" altLang="ja-JP" sz="1400" dirty="0">
                <a:solidFill>
                  <a:schemeClr val="bg1"/>
                </a:solidFill>
              </a:rPr>
              <a:t>【Materials and Methods】</a:t>
            </a:r>
          </a:p>
          <a:p>
            <a:r>
              <a:rPr kumimoji="1" lang="en-US" altLang="ja-JP" sz="1400" dirty="0">
                <a:solidFill>
                  <a:schemeClr val="bg1"/>
                </a:solidFill>
              </a:rPr>
              <a:t>Freezing Medium (FM): 1.5 M EG, 0.1 M sucrose in modified PBS +20%CS</a:t>
            </a:r>
          </a:p>
          <a:p>
            <a:r>
              <a:rPr kumimoji="1" lang="en-US" altLang="ja-JP" sz="1400" dirty="0">
                <a:solidFill>
                  <a:schemeClr val="bg1"/>
                </a:solidFill>
              </a:rPr>
              <a:t>Programmable freezer: ET-1N (FHK, Japan)</a:t>
            </a:r>
          </a:p>
          <a:p>
            <a:r>
              <a:rPr kumimoji="1" lang="en-US" altLang="ja-JP" sz="1400" dirty="0">
                <a:solidFill>
                  <a:schemeClr val="bg1"/>
                </a:solidFill>
              </a:rPr>
              <a:t>Straw: 3 pieces of </a:t>
            </a:r>
            <a:r>
              <a:rPr kumimoji="1" lang="en-US" altLang="ja-JP" sz="1400" dirty="0" err="1">
                <a:solidFill>
                  <a:schemeClr val="bg1"/>
                </a:solidFill>
              </a:rPr>
              <a:t>iStraw</a:t>
            </a:r>
            <a:r>
              <a:rPr kumimoji="1" lang="en-US" altLang="ja-JP" sz="1400" dirty="0">
                <a:solidFill>
                  <a:schemeClr val="bg1"/>
                </a:solidFill>
              </a:rPr>
              <a:t>®</a:t>
            </a:r>
          </a:p>
          <a:p>
            <a:r>
              <a:rPr kumimoji="1" lang="en-US" altLang="ja-JP" sz="1400" dirty="0">
                <a:solidFill>
                  <a:schemeClr val="bg1"/>
                </a:solidFill>
              </a:rPr>
              <a:t>Method of confirmation of ice formation: The ice formation was done by</a:t>
            </a:r>
          </a:p>
          <a:p>
            <a:r>
              <a:rPr kumimoji="1" lang="en-US" altLang="ja-JP" sz="1400" dirty="0">
                <a:solidFill>
                  <a:schemeClr val="bg1"/>
                </a:solidFill>
              </a:rPr>
              <a:t>visual judgment and also temperature change was recorded using a</a:t>
            </a:r>
          </a:p>
          <a:p>
            <a:r>
              <a:rPr kumimoji="1" lang="en-US" altLang="ja-JP" sz="1400" dirty="0">
                <a:solidFill>
                  <a:schemeClr val="bg1"/>
                </a:solidFill>
              </a:rPr>
              <a:t>thermocouple sensor shown in the figure 1. </a:t>
            </a:r>
          </a:p>
        </p:txBody>
      </p:sp>
      <p:sp>
        <p:nvSpPr>
          <p:cNvPr id="7" name="テキスト ボックス 6">
            <a:extLst>
              <a:ext uri="{FF2B5EF4-FFF2-40B4-BE49-F238E27FC236}">
                <a16:creationId xmlns:a16="http://schemas.microsoft.com/office/drawing/2014/main" id="{DF761794-3598-356D-E238-375246FA11C1}"/>
              </a:ext>
            </a:extLst>
          </p:cNvPr>
          <p:cNvSpPr txBox="1"/>
          <p:nvPr/>
        </p:nvSpPr>
        <p:spPr>
          <a:xfrm>
            <a:off x="7806" y="4178436"/>
            <a:ext cx="6933308" cy="1169551"/>
          </a:xfrm>
          <a:prstGeom prst="rect">
            <a:avLst/>
          </a:prstGeom>
          <a:solidFill>
            <a:schemeClr val="tx1"/>
          </a:solidFill>
        </p:spPr>
        <p:txBody>
          <a:bodyPr wrap="none" rtlCol="0">
            <a:spAutoFit/>
          </a:bodyPr>
          <a:lstStyle/>
          <a:p>
            <a:r>
              <a:rPr kumimoji="1" lang="en-US" altLang="ja-JP" sz="1400" dirty="0">
                <a:solidFill>
                  <a:schemeClr val="bg1"/>
                </a:solidFill>
              </a:rPr>
              <a:t>《Measurement of the speed of ice growth》</a:t>
            </a:r>
          </a:p>
          <a:p>
            <a:r>
              <a:rPr kumimoji="1" lang="en-US" altLang="ja-JP" sz="1400" dirty="0">
                <a:solidFill>
                  <a:schemeClr val="bg1"/>
                </a:solidFill>
              </a:rPr>
              <a:t>The FM was aspirated in the manner shown in figure 2. Then ice growth from </a:t>
            </a:r>
          </a:p>
          <a:p>
            <a:r>
              <a:rPr kumimoji="1" lang="en-US" altLang="ja-JP" sz="1400" dirty="0">
                <a:solidFill>
                  <a:schemeClr val="bg1"/>
                </a:solidFill>
              </a:rPr>
              <a:t>the inside cotton plug was visually observed and time recorded until </a:t>
            </a:r>
          </a:p>
          <a:p>
            <a:r>
              <a:rPr kumimoji="1" lang="en-US" altLang="ja-JP" sz="1400" dirty="0">
                <a:solidFill>
                  <a:schemeClr val="bg1"/>
                </a:solidFill>
              </a:rPr>
              <a:t>the ice completely grew over the second column of FM.</a:t>
            </a:r>
          </a:p>
          <a:p>
            <a:endParaRPr kumimoji="1" lang="ja-JP" altLang="en-US" sz="1400" dirty="0">
              <a:solidFill>
                <a:schemeClr val="bg1"/>
              </a:solidFill>
            </a:endParaRPr>
          </a:p>
        </p:txBody>
      </p:sp>
      <p:sp>
        <p:nvSpPr>
          <p:cNvPr id="8" name="テキスト ボックス 7">
            <a:extLst>
              <a:ext uri="{FF2B5EF4-FFF2-40B4-BE49-F238E27FC236}">
                <a16:creationId xmlns:a16="http://schemas.microsoft.com/office/drawing/2014/main" id="{986073A4-D2C4-B7C4-05D3-CB1846E2B8B8}"/>
              </a:ext>
            </a:extLst>
          </p:cNvPr>
          <p:cNvSpPr txBox="1"/>
          <p:nvPr/>
        </p:nvSpPr>
        <p:spPr>
          <a:xfrm>
            <a:off x="1773473" y="5223075"/>
            <a:ext cx="1367682" cy="276999"/>
          </a:xfrm>
          <a:prstGeom prst="rect">
            <a:avLst/>
          </a:prstGeom>
          <a:noFill/>
        </p:spPr>
        <p:txBody>
          <a:bodyPr wrap="none" rtlCol="0">
            <a:spAutoFit/>
          </a:bodyPr>
          <a:lstStyle/>
          <a:p>
            <a:r>
              <a:rPr kumimoji="1" lang="en-US" altLang="ja-JP" sz="1200" dirty="0">
                <a:solidFill>
                  <a:schemeClr val="bg1"/>
                </a:solidFill>
              </a:rPr>
              <a:t>Second column</a:t>
            </a:r>
            <a:endParaRPr kumimoji="1" lang="ja-JP" altLang="en-US" sz="1200" dirty="0">
              <a:solidFill>
                <a:schemeClr val="bg1"/>
              </a:solidFill>
            </a:endParaRPr>
          </a:p>
        </p:txBody>
      </p:sp>
      <p:sp>
        <p:nvSpPr>
          <p:cNvPr id="9" name="テキスト ボックス 8">
            <a:extLst>
              <a:ext uri="{FF2B5EF4-FFF2-40B4-BE49-F238E27FC236}">
                <a16:creationId xmlns:a16="http://schemas.microsoft.com/office/drawing/2014/main" id="{4DDD5317-1B4B-23C2-9781-FCB72CF64541}"/>
              </a:ext>
            </a:extLst>
          </p:cNvPr>
          <p:cNvSpPr txBox="1"/>
          <p:nvPr/>
        </p:nvSpPr>
        <p:spPr>
          <a:xfrm>
            <a:off x="2953753" y="3402705"/>
            <a:ext cx="1242648" cy="215444"/>
          </a:xfrm>
          <a:prstGeom prst="rect">
            <a:avLst/>
          </a:prstGeom>
          <a:solidFill>
            <a:schemeClr val="tx1"/>
          </a:solidFill>
          <a:ln>
            <a:solidFill>
              <a:schemeClr val="bg1"/>
            </a:solidFill>
          </a:ln>
        </p:spPr>
        <p:txBody>
          <a:bodyPr wrap="none" rtlCol="0">
            <a:spAutoFit/>
          </a:bodyPr>
          <a:lstStyle/>
          <a:p>
            <a:r>
              <a:rPr kumimoji="1" lang="en-US" altLang="ja-JP" sz="800" dirty="0">
                <a:solidFill>
                  <a:schemeClr val="bg1"/>
                </a:solidFill>
              </a:rPr>
              <a:t>Thermocouple sensor</a:t>
            </a:r>
            <a:endParaRPr kumimoji="1" lang="ja-JP" altLang="en-US" sz="800" dirty="0">
              <a:solidFill>
                <a:schemeClr val="bg1"/>
              </a:solidFill>
            </a:endParaRPr>
          </a:p>
        </p:txBody>
      </p:sp>
      <p:sp>
        <p:nvSpPr>
          <p:cNvPr id="10" name="テキスト ボックス 9">
            <a:extLst>
              <a:ext uri="{FF2B5EF4-FFF2-40B4-BE49-F238E27FC236}">
                <a16:creationId xmlns:a16="http://schemas.microsoft.com/office/drawing/2014/main" id="{37D2E062-D65C-2758-06C4-887121D70CA1}"/>
              </a:ext>
            </a:extLst>
          </p:cNvPr>
          <p:cNvSpPr txBox="1"/>
          <p:nvPr/>
        </p:nvSpPr>
        <p:spPr>
          <a:xfrm>
            <a:off x="5438076" y="3214790"/>
            <a:ext cx="949299" cy="215444"/>
          </a:xfrm>
          <a:prstGeom prst="rect">
            <a:avLst/>
          </a:prstGeom>
          <a:solidFill>
            <a:schemeClr val="tx1"/>
          </a:solidFill>
          <a:ln>
            <a:solidFill>
              <a:schemeClr val="bg1"/>
            </a:solidFill>
          </a:ln>
        </p:spPr>
        <p:txBody>
          <a:bodyPr wrap="none" rtlCol="0">
            <a:spAutoFit/>
          </a:bodyPr>
          <a:lstStyle/>
          <a:p>
            <a:r>
              <a:rPr kumimoji="1" lang="en-US" altLang="ja-JP" sz="800" dirty="0">
                <a:solidFill>
                  <a:schemeClr val="bg1"/>
                </a:solidFill>
              </a:rPr>
              <a:t>Temp. recorder</a:t>
            </a:r>
            <a:endParaRPr kumimoji="1" lang="ja-JP" altLang="en-US" sz="800" dirty="0">
              <a:solidFill>
                <a:schemeClr val="bg1"/>
              </a:solidFill>
            </a:endParaRPr>
          </a:p>
        </p:txBody>
      </p:sp>
      <p:sp>
        <p:nvSpPr>
          <p:cNvPr id="11" name="テキスト ボックス 10">
            <a:extLst>
              <a:ext uri="{FF2B5EF4-FFF2-40B4-BE49-F238E27FC236}">
                <a16:creationId xmlns:a16="http://schemas.microsoft.com/office/drawing/2014/main" id="{9F38B9C3-AF24-58D3-A9C2-BDEDAF29D20D}"/>
              </a:ext>
            </a:extLst>
          </p:cNvPr>
          <p:cNvSpPr txBox="1"/>
          <p:nvPr/>
        </p:nvSpPr>
        <p:spPr>
          <a:xfrm>
            <a:off x="889334" y="4008605"/>
            <a:ext cx="475978" cy="215444"/>
          </a:xfrm>
          <a:prstGeom prst="rect">
            <a:avLst/>
          </a:prstGeom>
          <a:solidFill>
            <a:schemeClr val="tx1"/>
          </a:solidFill>
          <a:ln>
            <a:noFill/>
          </a:ln>
        </p:spPr>
        <p:txBody>
          <a:bodyPr wrap="square" rtlCol="0">
            <a:spAutoFit/>
          </a:bodyPr>
          <a:lstStyle/>
          <a:p>
            <a:r>
              <a:rPr kumimoji="1" lang="en-US" altLang="ja-JP" sz="800" dirty="0">
                <a:solidFill>
                  <a:schemeClr val="bg1"/>
                </a:solidFill>
              </a:rPr>
              <a:t>3 cm</a:t>
            </a:r>
            <a:endParaRPr kumimoji="1" lang="ja-JP" altLang="en-US" sz="800" dirty="0">
              <a:solidFill>
                <a:schemeClr val="bg1"/>
              </a:solidFill>
            </a:endParaRPr>
          </a:p>
        </p:txBody>
      </p:sp>
      <p:sp>
        <p:nvSpPr>
          <p:cNvPr id="12" name="テキスト ボックス 11">
            <a:extLst>
              <a:ext uri="{FF2B5EF4-FFF2-40B4-BE49-F238E27FC236}">
                <a16:creationId xmlns:a16="http://schemas.microsoft.com/office/drawing/2014/main" id="{5E604192-CEB7-7B43-C9BD-5C2959C285A8}"/>
              </a:ext>
            </a:extLst>
          </p:cNvPr>
          <p:cNvSpPr txBox="1"/>
          <p:nvPr/>
        </p:nvSpPr>
        <p:spPr>
          <a:xfrm>
            <a:off x="911783" y="5845447"/>
            <a:ext cx="431528" cy="215444"/>
          </a:xfrm>
          <a:prstGeom prst="rect">
            <a:avLst/>
          </a:prstGeom>
          <a:solidFill>
            <a:schemeClr val="tx1"/>
          </a:solidFill>
          <a:ln>
            <a:noFill/>
          </a:ln>
        </p:spPr>
        <p:txBody>
          <a:bodyPr wrap="none" rtlCol="0">
            <a:spAutoFit/>
          </a:bodyPr>
          <a:lstStyle/>
          <a:p>
            <a:r>
              <a:rPr kumimoji="1" lang="en-US" altLang="ja-JP" sz="800" dirty="0">
                <a:solidFill>
                  <a:schemeClr val="bg1"/>
                </a:solidFill>
              </a:rPr>
              <a:t>3 cm</a:t>
            </a:r>
            <a:endParaRPr kumimoji="1" lang="ja-JP" altLang="en-US" sz="800" dirty="0">
              <a:solidFill>
                <a:schemeClr val="bg1"/>
              </a:solidFill>
            </a:endParaRPr>
          </a:p>
        </p:txBody>
      </p:sp>
      <p:sp>
        <p:nvSpPr>
          <p:cNvPr id="13" name="テキスト ボックス 12">
            <a:extLst>
              <a:ext uri="{FF2B5EF4-FFF2-40B4-BE49-F238E27FC236}">
                <a16:creationId xmlns:a16="http://schemas.microsoft.com/office/drawing/2014/main" id="{B90DE61D-0D69-C90A-B9BD-0C5A336406FC}"/>
              </a:ext>
            </a:extLst>
          </p:cNvPr>
          <p:cNvSpPr txBox="1"/>
          <p:nvPr/>
        </p:nvSpPr>
        <p:spPr>
          <a:xfrm>
            <a:off x="2241550" y="5852364"/>
            <a:ext cx="431528" cy="215444"/>
          </a:xfrm>
          <a:prstGeom prst="rect">
            <a:avLst/>
          </a:prstGeom>
          <a:solidFill>
            <a:schemeClr val="tx1"/>
          </a:solidFill>
          <a:ln>
            <a:noFill/>
          </a:ln>
        </p:spPr>
        <p:txBody>
          <a:bodyPr wrap="none" rtlCol="0">
            <a:spAutoFit/>
          </a:bodyPr>
          <a:lstStyle/>
          <a:p>
            <a:r>
              <a:rPr kumimoji="1" lang="en-US" altLang="ja-JP" sz="800" dirty="0">
                <a:solidFill>
                  <a:schemeClr val="bg1"/>
                </a:solidFill>
              </a:rPr>
              <a:t>5 cm</a:t>
            </a:r>
            <a:endParaRPr kumimoji="1" lang="ja-JP" altLang="en-US" sz="800" dirty="0">
              <a:solidFill>
                <a:schemeClr val="bg1"/>
              </a:solidFill>
            </a:endParaRPr>
          </a:p>
        </p:txBody>
      </p:sp>
      <p:sp>
        <p:nvSpPr>
          <p:cNvPr id="14" name="テキスト ボックス 13">
            <a:extLst>
              <a:ext uri="{FF2B5EF4-FFF2-40B4-BE49-F238E27FC236}">
                <a16:creationId xmlns:a16="http://schemas.microsoft.com/office/drawing/2014/main" id="{96CE1B81-1D2D-11D8-83FE-E13A3F7DB874}"/>
              </a:ext>
            </a:extLst>
          </p:cNvPr>
          <p:cNvSpPr txBox="1"/>
          <p:nvPr/>
        </p:nvSpPr>
        <p:spPr>
          <a:xfrm>
            <a:off x="1937966" y="7433890"/>
            <a:ext cx="1187450" cy="215444"/>
          </a:xfrm>
          <a:prstGeom prst="rect">
            <a:avLst/>
          </a:prstGeom>
          <a:solidFill>
            <a:schemeClr val="tx1"/>
          </a:solidFill>
        </p:spPr>
        <p:txBody>
          <a:bodyPr wrap="square" rtlCol="0">
            <a:spAutoFit/>
          </a:bodyPr>
          <a:lstStyle/>
          <a:p>
            <a:endParaRPr kumimoji="1" lang="ja-JP" altLang="en-US" sz="800" dirty="0"/>
          </a:p>
        </p:txBody>
      </p:sp>
      <p:sp>
        <p:nvSpPr>
          <p:cNvPr id="15" name="テキスト ボックス 14">
            <a:extLst>
              <a:ext uri="{FF2B5EF4-FFF2-40B4-BE49-F238E27FC236}">
                <a16:creationId xmlns:a16="http://schemas.microsoft.com/office/drawing/2014/main" id="{348EE112-3247-1C13-1E0C-DE81F7FAEA46}"/>
              </a:ext>
            </a:extLst>
          </p:cNvPr>
          <p:cNvSpPr txBox="1"/>
          <p:nvPr/>
        </p:nvSpPr>
        <p:spPr>
          <a:xfrm>
            <a:off x="5106729" y="5782713"/>
            <a:ext cx="662693" cy="215444"/>
          </a:xfrm>
          <a:prstGeom prst="rect">
            <a:avLst/>
          </a:prstGeom>
          <a:solidFill>
            <a:schemeClr val="tx1"/>
          </a:solidFill>
          <a:ln>
            <a:noFill/>
          </a:ln>
        </p:spPr>
        <p:txBody>
          <a:bodyPr wrap="square" rtlCol="0">
            <a:spAutoFit/>
          </a:bodyPr>
          <a:lstStyle/>
          <a:p>
            <a:r>
              <a:rPr kumimoji="1" lang="en-US" altLang="ja-JP" sz="800" dirty="0">
                <a:solidFill>
                  <a:schemeClr val="bg1"/>
                </a:solidFill>
              </a:rPr>
              <a:t>sealed</a:t>
            </a:r>
            <a:endParaRPr kumimoji="1" lang="ja-JP" altLang="en-US" sz="800" dirty="0">
              <a:solidFill>
                <a:schemeClr val="bg1"/>
              </a:solidFill>
            </a:endParaRPr>
          </a:p>
        </p:txBody>
      </p:sp>
      <p:sp>
        <p:nvSpPr>
          <p:cNvPr id="16" name="テキスト ボックス 15">
            <a:extLst>
              <a:ext uri="{FF2B5EF4-FFF2-40B4-BE49-F238E27FC236}">
                <a16:creationId xmlns:a16="http://schemas.microsoft.com/office/drawing/2014/main" id="{5BB9A424-5B3F-7182-B3E5-7EFFFBA1929F}"/>
              </a:ext>
            </a:extLst>
          </p:cNvPr>
          <p:cNvSpPr txBox="1"/>
          <p:nvPr/>
        </p:nvSpPr>
        <p:spPr>
          <a:xfrm>
            <a:off x="359413" y="3303284"/>
            <a:ext cx="856325" cy="307777"/>
          </a:xfrm>
          <a:prstGeom prst="rect">
            <a:avLst/>
          </a:prstGeom>
          <a:solidFill>
            <a:schemeClr val="tx1"/>
          </a:solidFill>
        </p:spPr>
        <p:txBody>
          <a:bodyPr wrap="none" rtlCol="0">
            <a:spAutoFit/>
          </a:bodyPr>
          <a:lstStyle/>
          <a:p>
            <a:r>
              <a:rPr kumimoji="1" lang="en-US" altLang="ja-JP" sz="1400" dirty="0">
                <a:solidFill>
                  <a:schemeClr val="bg1"/>
                </a:solidFill>
              </a:rPr>
              <a:t>Figure 1</a:t>
            </a:r>
            <a:endParaRPr kumimoji="1" lang="ja-JP" altLang="en-US" sz="1400" dirty="0">
              <a:solidFill>
                <a:schemeClr val="bg1"/>
              </a:solidFill>
            </a:endParaRPr>
          </a:p>
        </p:txBody>
      </p:sp>
      <p:sp>
        <p:nvSpPr>
          <p:cNvPr id="17" name="テキスト ボックス 16">
            <a:extLst>
              <a:ext uri="{FF2B5EF4-FFF2-40B4-BE49-F238E27FC236}">
                <a16:creationId xmlns:a16="http://schemas.microsoft.com/office/drawing/2014/main" id="{C7309B7F-5483-A61A-2A8F-5B3A153AF2E8}"/>
              </a:ext>
            </a:extLst>
          </p:cNvPr>
          <p:cNvSpPr txBox="1"/>
          <p:nvPr/>
        </p:nvSpPr>
        <p:spPr>
          <a:xfrm>
            <a:off x="374984" y="5103863"/>
            <a:ext cx="856325" cy="307777"/>
          </a:xfrm>
          <a:prstGeom prst="rect">
            <a:avLst/>
          </a:prstGeom>
          <a:solidFill>
            <a:schemeClr val="tx1"/>
          </a:solidFill>
        </p:spPr>
        <p:txBody>
          <a:bodyPr wrap="none" rtlCol="0">
            <a:spAutoFit/>
          </a:bodyPr>
          <a:lstStyle/>
          <a:p>
            <a:r>
              <a:rPr kumimoji="1" lang="en-US" altLang="ja-JP" sz="1400" dirty="0">
                <a:solidFill>
                  <a:schemeClr val="bg1"/>
                </a:solidFill>
              </a:rPr>
              <a:t>Figure 2</a:t>
            </a:r>
            <a:endParaRPr kumimoji="1" lang="ja-JP" altLang="en-US" sz="1400" dirty="0">
              <a:solidFill>
                <a:schemeClr val="bg1"/>
              </a:solidFill>
            </a:endParaRPr>
          </a:p>
        </p:txBody>
      </p:sp>
      <p:sp>
        <p:nvSpPr>
          <p:cNvPr id="18" name="爆発: 14 pt 17">
            <a:extLst>
              <a:ext uri="{FF2B5EF4-FFF2-40B4-BE49-F238E27FC236}">
                <a16:creationId xmlns:a16="http://schemas.microsoft.com/office/drawing/2014/main" id="{CD008622-6E08-3D5A-AD62-71445A02FD40}"/>
              </a:ext>
            </a:extLst>
          </p:cNvPr>
          <p:cNvSpPr/>
          <p:nvPr/>
        </p:nvSpPr>
        <p:spPr>
          <a:xfrm rot="3611810">
            <a:off x="854644" y="5498957"/>
            <a:ext cx="146728" cy="203742"/>
          </a:xfrm>
          <a:prstGeom prst="irregularSeal2">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爆発: 14 pt 18">
            <a:extLst>
              <a:ext uri="{FF2B5EF4-FFF2-40B4-BE49-F238E27FC236}">
                <a16:creationId xmlns:a16="http://schemas.microsoft.com/office/drawing/2014/main" id="{260F9F06-5549-2A34-8313-741AFDEB9BE1}"/>
              </a:ext>
            </a:extLst>
          </p:cNvPr>
          <p:cNvSpPr/>
          <p:nvPr/>
        </p:nvSpPr>
        <p:spPr>
          <a:xfrm rot="3611810">
            <a:off x="815969" y="3724129"/>
            <a:ext cx="146728" cy="203742"/>
          </a:xfrm>
          <a:prstGeom prst="irregularSeal2">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64C5122-FC42-7746-400E-987F586C089A}"/>
              </a:ext>
            </a:extLst>
          </p:cNvPr>
          <p:cNvSpPr txBox="1"/>
          <p:nvPr/>
        </p:nvSpPr>
        <p:spPr>
          <a:xfrm>
            <a:off x="140834" y="6009685"/>
            <a:ext cx="6777817" cy="1600438"/>
          </a:xfrm>
          <a:prstGeom prst="rect">
            <a:avLst/>
          </a:prstGeom>
          <a:solidFill>
            <a:schemeClr val="tx1"/>
          </a:solidFill>
        </p:spPr>
        <p:txBody>
          <a:bodyPr wrap="none" rtlCol="0">
            <a:spAutoFit/>
          </a:bodyPr>
          <a:lstStyle/>
          <a:p>
            <a:r>
              <a:rPr kumimoji="1" lang="en-US" altLang="ja-JP" sz="1400" dirty="0">
                <a:solidFill>
                  <a:schemeClr val="bg1"/>
                </a:solidFill>
              </a:rPr>
              <a:t>《Results》</a:t>
            </a:r>
          </a:p>
          <a:p>
            <a:r>
              <a:rPr kumimoji="1" lang="ja-JP" altLang="en-US" sz="1400" dirty="0">
                <a:solidFill>
                  <a:schemeClr val="bg1"/>
                </a:solidFill>
              </a:rPr>
              <a:t>・</a:t>
            </a:r>
            <a:r>
              <a:rPr kumimoji="1" lang="en-US" altLang="ja-JP" sz="1400" dirty="0">
                <a:solidFill>
                  <a:schemeClr val="bg1"/>
                </a:solidFill>
              </a:rPr>
              <a:t>The appearance time of ice germination was 54 secs, 28 sec. and 38 sec. </a:t>
            </a:r>
          </a:p>
          <a:p>
            <a:r>
              <a:rPr kumimoji="1" lang="en-US" altLang="ja-JP" sz="1400" dirty="0">
                <a:solidFill>
                  <a:schemeClr val="bg1"/>
                </a:solidFill>
              </a:rPr>
              <a:t>after immersing in alcohol bath kept at -7</a:t>
            </a:r>
            <a:r>
              <a:rPr kumimoji="1" lang="ja-JP" altLang="en-US" sz="1400" dirty="0">
                <a:solidFill>
                  <a:schemeClr val="bg1"/>
                </a:solidFill>
              </a:rPr>
              <a:t>℃</a:t>
            </a:r>
            <a:r>
              <a:rPr kumimoji="1" lang="en-US" altLang="ja-JP" sz="1400" dirty="0">
                <a:solidFill>
                  <a:schemeClr val="bg1"/>
                </a:solidFill>
              </a:rPr>
              <a:t>.</a:t>
            </a:r>
          </a:p>
          <a:p>
            <a:r>
              <a:rPr kumimoji="1" lang="ja-JP" altLang="en-US" sz="1400" dirty="0">
                <a:solidFill>
                  <a:schemeClr val="bg1"/>
                </a:solidFill>
              </a:rPr>
              <a:t>・</a:t>
            </a:r>
            <a:r>
              <a:rPr kumimoji="1" lang="en-US" altLang="ja-JP" sz="1400" dirty="0">
                <a:solidFill>
                  <a:schemeClr val="bg1"/>
                </a:solidFill>
              </a:rPr>
              <a:t>The speed until the ice completely grew over the second column was</a:t>
            </a:r>
          </a:p>
          <a:p>
            <a:r>
              <a:rPr kumimoji="1" lang="en-US" altLang="ja-JP" sz="1400" dirty="0">
                <a:solidFill>
                  <a:schemeClr val="bg1"/>
                </a:solidFill>
              </a:rPr>
              <a:t>1.31 cm/min and 1.22 cm/min. These speeds of ice growth are ideal </a:t>
            </a:r>
          </a:p>
          <a:p>
            <a:r>
              <a:rPr kumimoji="1" lang="en-US" altLang="ja-JP" sz="1400" dirty="0">
                <a:solidFill>
                  <a:schemeClr val="bg1"/>
                </a:solidFill>
              </a:rPr>
              <a:t>for ice inoculation of bovine embryo freezing.</a:t>
            </a:r>
          </a:p>
          <a:p>
            <a:r>
              <a:rPr kumimoji="1" lang="en-US" altLang="ja-JP" sz="1400" dirty="0">
                <a:solidFill>
                  <a:schemeClr val="bg1"/>
                </a:solidFill>
              </a:rPr>
              <a:t> </a:t>
            </a:r>
            <a:endParaRPr kumimoji="1" lang="ja-JP" altLang="en-US" sz="1400" dirty="0">
              <a:solidFill>
                <a:schemeClr val="bg1"/>
              </a:solidFill>
            </a:endParaRPr>
          </a:p>
        </p:txBody>
      </p:sp>
      <p:sp>
        <p:nvSpPr>
          <p:cNvPr id="22" name="テキスト ボックス 21">
            <a:extLst>
              <a:ext uri="{FF2B5EF4-FFF2-40B4-BE49-F238E27FC236}">
                <a16:creationId xmlns:a16="http://schemas.microsoft.com/office/drawing/2014/main" id="{B844CBF6-0043-CCD3-FE60-CE6CD8468FF8}"/>
              </a:ext>
            </a:extLst>
          </p:cNvPr>
          <p:cNvSpPr txBox="1"/>
          <p:nvPr/>
        </p:nvSpPr>
        <p:spPr>
          <a:xfrm>
            <a:off x="1401756" y="11545669"/>
            <a:ext cx="3447320" cy="646331"/>
          </a:xfrm>
          <a:prstGeom prst="rect">
            <a:avLst/>
          </a:prstGeom>
          <a:solidFill>
            <a:schemeClr val="tx1"/>
          </a:solidFill>
        </p:spPr>
        <p:txBody>
          <a:bodyPr wrap="square" rtlCol="0">
            <a:spAutoFit/>
          </a:bodyPr>
          <a:lstStyle/>
          <a:p>
            <a:endParaRPr kumimoji="1" lang="en-US" altLang="ja-JP" dirty="0"/>
          </a:p>
          <a:p>
            <a:endParaRPr kumimoji="1" lang="ja-JP" altLang="en-US" dirty="0"/>
          </a:p>
        </p:txBody>
      </p:sp>
      <p:sp>
        <p:nvSpPr>
          <p:cNvPr id="23" name="テキスト ボックス 22">
            <a:extLst>
              <a:ext uri="{FF2B5EF4-FFF2-40B4-BE49-F238E27FC236}">
                <a16:creationId xmlns:a16="http://schemas.microsoft.com/office/drawing/2014/main" id="{E177CF40-3D7D-FFD8-95C8-F86145B0F693}"/>
              </a:ext>
            </a:extLst>
          </p:cNvPr>
          <p:cNvSpPr txBox="1"/>
          <p:nvPr/>
        </p:nvSpPr>
        <p:spPr>
          <a:xfrm>
            <a:off x="374984" y="7576268"/>
            <a:ext cx="6032421" cy="1384995"/>
          </a:xfrm>
          <a:prstGeom prst="rect">
            <a:avLst/>
          </a:prstGeom>
          <a:solidFill>
            <a:schemeClr val="tx1"/>
          </a:solidFill>
        </p:spPr>
        <p:txBody>
          <a:bodyPr wrap="none" rtlCol="0">
            <a:spAutoFit/>
          </a:bodyPr>
          <a:lstStyle/>
          <a:p>
            <a:endParaRPr kumimoji="1" lang="en-US" altLang="ja-JP" sz="1400" dirty="0">
              <a:solidFill>
                <a:schemeClr val="bg1"/>
              </a:solidFill>
            </a:endParaRPr>
          </a:p>
          <a:p>
            <a:endParaRPr kumimoji="1" lang="en-US" altLang="ja-JP" sz="1400" dirty="0">
              <a:solidFill>
                <a:schemeClr val="bg1"/>
              </a:solidFill>
            </a:endParaRPr>
          </a:p>
          <a:p>
            <a:r>
              <a:rPr kumimoji="1" lang="en-US" altLang="ja-JP" sz="1400" dirty="0">
                <a:solidFill>
                  <a:schemeClr val="bg1"/>
                </a:solidFill>
              </a:rPr>
              <a:t>The temperature inside the straw increased from -7</a:t>
            </a:r>
            <a:r>
              <a:rPr kumimoji="1" lang="ja-JP" altLang="en-US" sz="1400" dirty="0">
                <a:solidFill>
                  <a:schemeClr val="bg1"/>
                </a:solidFill>
              </a:rPr>
              <a:t>℃ </a:t>
            </a:r>
            <a:r>
              <a:rPr kumimoji="1" lang="en-US" altLang="ja-JP" sz="1400" dirty="0">
                <a:solidFill>
                  <a:schemeClr val="bg1"/>
                </a:solidFill>
              </a:rPr>
              <a:t>to -6</a:t>
            </a:r>
            <a:r>
              <a:rPr kumimoji="1" lang="ja-JP" altLang="en-US" sz="1400" dirty="0">
                <a:solidFill>
                  <a:schemeClr val="bg1"/>
                </a:solidFill>
              </a:rPr>
              <a:t>℃</a:t>
            </a:r>
            <a:endParaRPr kumimoji="1" lang="en-US" altLang="ja-JP" sz="1400" dirty="0">
              <a:solidFill>
                <a:schemeClr val="bg1"/>
              </a:solidFill>
            </a:endParaRPr>
          </a:p>
          <a:p>
            <a:r>
              <a:rPr kumimoji="1" lang="en-US" altLang="ja-JP" sz="1400" dirty="0">
                <a:solidFill>
                  <a:schemeClr val="bg1"/>
                </a:solidFill>
              </a:rPr>
              <a:t>when ice reached the head of the sensor (see figure 1).  The latent </a:t>
            </a:r>
          </a:p>
          <a:p>
            <a:r>
              <a:rPr kumimoji="1" lang="en-US" altLang="ja-JP" sz="1400" dirty="0">
                <a:solidFill>
                  <a:schemeClr val="bg1"/>
                </a:solidFill>
              </a:rPr>
              <a:t>heat was around 1</a:t>
            </a:r>
            <a:r>
              <a:rPr kumimoji="1" lang="ja-JP" altLang="en-US" sz="1400" dirty="0">
                <a:solidFill>
                  <a:schemeClr val="bg1"/>
                </a:solidFill>
              </a:rPr>
              <a:t>℃</a:t>
            </a:r>
            <a:r>
              <a:rPr kumimoji="1" lang="en-US" altLang="ja-JP" sz="1400" dirty="0">
                <a:solidFill>
                  <a:schemeClr val="bg1"/>
                </a:solidFill>
              </a:rPr>
              <a:t>. </a:t>
            </a:r>
          </a:p>
          <a:p>
            <a:endParaRPr kumimoji="1" lang="en-US" altLang="ja-JP" sz="1400" dirty="0">
              <a:solidFill>
                <a:schemeClr val="bg1"/>
              </a:solidFill>
            </a:endParaRPr>
          </a:p>
        </p:txBody>
      </p:sp>
      <p:sp>
        <p:nvSpPr>
          <p:cNvPr id="24" name="テキスト ボックス 23">
            <a:extLst>
              <a:ext uri="{FF2B5EF4-FFF2-40B4-BE49-F238E27FC236}">
                <a16:creationId xmlns:a16="http://schemas.microsoft.com/office/drawing/2014/main" id="{120EB703-6344-C176-E020-717F31F15A15}"/>
              </a:ext>
            </a:extLst>
          </p:cNvPr>
          <p:cNvSpPr txBox="1"/>
          <p:nvPr/>
        </p:nvSpPr>
        <p:spPr>
          <a:xfrm>
            <a:off x="1023579" y="11320727"/>
            <a:ext cx="4254691" cy="307777"/>
          </a:xfrm>
          <a:prstGeom prst="rect">
            <a:avLst/>
          </a:prstGeom>
          <a:noFill/>
        </p:spPr>
        <p:txBody>
          <a:bodyPr wrap="none" rtlCol="0">
            <a:spAutoFit/>
          </a:bodyPr>
          <a:lstStyle/>
          <a:p>
            <a:r>
              <a:rPr kumimoji="1" lang="en-US" altLang="ja-JP" sz="1400" dirty="0" err="1"/>
              <a:t>T</a:t>
            </a:r>
            <a:r>
              <a:rPr kumimoji="1" lang="en-US" altLang="ja-JP" sz="1400" dirty="0" err="1">
                <a:solidFill>
                  <a:schemeClr val="bg1"/>
                </a:solidFill>
              </a:rPr>
              <a:t>Temperature</a:t>
            </a:r>
            <a:r>
              <a:rPr kumimoji="1" lang="en-US" altLang="ja-JP" sz="1400" dirty="0">
                <a:solidFill>
                  <a:schemeClr val="bg1"/>
                </a:solidFill>
              </a:rPr>
              <a:t> - change curves in the </a:t>
            </a:r>
            <a:r>
              <a:rPr kumimoji="1" lang="en-US" altLang="ja-JP" sz="1400" dirty="0" err="1">
                <a:solidFill>
                  <a:schemeClr val="bg1"/>
                </a:solidFill>
              </a:rPr>
              <a:t>hree</a:t>
            </a:r>
            <a:r>
              <a:rPr kumimoji="1" lang="en-US" altLang="ja-JP" sz="1400" dirty="0">
                <a:solidFill>
                  <a:schemeClr val="bg1"/>
                </a:solidFill>
              </a:rPr>
              <a:t> trials</a:t>
            </a:r>
            <a:endParaRPr kumimoji="1" lang="ja-JP" altLang="en-US" sz="1400" dirty="0"/>
          </a:p>
        </p:txBody>
      </p:sp>
    </p:spTree>
    <p:extLst>
      <p:ext uri="{BB962C8B-B14F-4D97-AF65-F5344CB8AC3E}">
        <p14:creationId xmlns:p14="http://schemas.microsoft.com/office/powerpoint/2010/main" val="1180389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BF2D9AD-E573-1FF7-DB64-4822B09F9C89}"/>
              </a:ext>
            </a:extLst>
          </p:cNvPr>
          <p:cNvGraphicFramePr>
            <a:graphicFrameLocks noGrp="1"/>
          </p:cNvGraphicFramePr>
          <p:nvPr>
            <p:extLst>
              <p:ext uri="{D42A27DB-BD31-4B8C-83A1-F6EECF244321}">
                <p14:modId xmlns:p14="http://schemas.microsoft.com/office/powerpoint/2010/main" val="3888663597"/>
              </p:ext>
            </p:extLst>
          </p:nvPr>
        </p:nvGraphicFramePr>
        <p:xfrm>
          <a:off x="743229" y="2466884"/>
          <a:ext cx="5458252" cy="1986779"/>
        </p:xfrm>
        <a:graphic>
          <a:graphicData uri="http://schemas.openxmlformats.org/drawingml/2006/table">
            <a:tbl>
              <a:tblPr firstRow="1" firstCol="1" bandRow="1">
                <a:tableStyleId>{5C22544A-7EE6-4342-B048-85BDC9FD1C3A}</a:tableStyleId>
              </a:tblPr>
              <a:tblGrid>
                <a:gridCol w="1458550">
                  <a:extLst>
                    <a:ext uri="{9D8B030D-6E8A-4147-A177-3AD203B41FA5}">
                      <a16:colId xmlns:a16="http://schemas.microsoft.com/office/drawing/2014/main" val="988524059"/>
                    </a:ext>
                  </a:extLst>
                </a:gridCol>
                <a:gridCol w="1371600">
                  <a:extLst>
                    <a:ext uri="{9D8B030D-6E8A-4147-A177-3AD203B41FA5}">
                      <a16:colId xmlns:a16="http://schemas.microsoft.com/office/drawing/2014/main" val="646636030"/>
                    </a:ext>
                  </a:extLst>
                </a:gridCol>
                <a:gridCol w="1263218">
                  <a:extLst>
                    <a:ext uri="{9D8B030D-6E8A-4147-A177-3AD203B41FA5}">
                      <a16:colId xmlns:a16="http://schemas.microsoft.com/office/drawing/2014/main" val="302871737"/>
                    </a:ext>
                  </a:extLst>
                </a:gridCol>
                <a:gridCol w="1364884">
                  <a:extLst>
                    <a:ext uri="{9D8B030D-6E8A-4147-A177-3AD203B41FA5}">
                      <a16:colId xmlns:a16="http://schemas.microsoft.com/office/drawing/2014/main" val="3224174041"/>
                    </a:ext>
                  </a:extLst>
                </a:gridCol>
              </a:tblGrid>
              <a:tr h="619009">
                <a:tc>
                  <a:txBody>
                    <a:bodyPr/>
                    <a:lstStyle/>
                    <a:p>
                      <a:pPr algn="ctr">
                        <a:lnSpc>
                          <a:spcPts val="2000"/>
                        </a:lnSpc>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b"/>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Embryo frozen and transferred</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Became pregnant</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err="1">
                          <a:effectLst/>
                        </a:rPr>
                        <a:t>Pregnacy</a:t>
                      </a:r>
                      <a:r>
                        <a:rPr lang="en-US" altLang="ja-JP" sz="1800" kern="100" dirty="0">
                          <a:effectLst/>
                        </a:rPr>
                        <a:t> rate</a:t>
                      </a:r>
                      <a:r>
                        <a:rPr lang="ja-JP" sz="1800" kern="100" dirty="0">
                          <a:effectLst/>
                        </a:rPr>
                        <a:t>（％）</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extLst>
                  <a:ext uri="{0D108BD9-81ED-4DB2-BD59-A6C34878D82A}">
                    <a16:rowId xmlns:a16="http://schemas.microsoft.com/office/drawing/2014/main" val="494371061"/>
                  </a:ext>
                </a:extLst>
              </a:tr>
              <a:tr h="605770">
                <a:tc>
                  <a:txBody>
                    <a:bodyPr/>
                    <a:lstStyle/>
                    <a:p>
                      <a:pPr algn="ctr">
                        <a:lnSpc>
                          <a:spcPts val="2000"/>
                        </a:lnSpc>
                      </a:pPr>
                      <a:r>
                        <a:rPr lang="en-US" sz="1800" kern="100" dirty="0" err="1">
                          <a:effectLst/>
                        </a:rPr>
                        <a:t>iStraw</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21</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42.0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extLst>
                  <a:ext uri="{0D108BD9-81ED-4DB2-BD59-A6C34878D82A}">
                    <a16:rowId xmlns:a16="http://schemas.microsoft.com/office/drawing/2014/main" val="4162945514"/>
                  </a:ext>
                </a:extLst>
              </a:tr>
              <a:tr h="619009">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Conventional straw</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44.4</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56408" marR="56408" marT="0" marB="0" anchor="ctr"/>
                </a:tc>
                <a:extLst>
                  <a:ext uri="{0D108BD9-81ED-4DB2-BD59-A6C34878D82A}">
                    <a16:rowId xmlns:a16="http://schemas.microsoft.com/office/drawing/2014/main" val="977145876"/>
                  </a:ext>
                </a:extLst>
              </a:tr>
            </a:tbl>
          </a:graphicData>
        </a:graphic>
      </p:graphicFrame>
      <p:sp>
        <p:nvSpPr>
          <p:cNvPr id="6" name="テキスト ボックス 5">
            <a:extLst>
              <a:ext uri="{FF2B5EF4-FFF2-40B4-BE49-F238E27FC236}">
                <a16:creationId xmlns:a16="http://schemas.microsoft.com/office/drawing/2014/main" id="{4BADC39A-41D9-0B8A-BDB5-7B3D6D6037E3}"/>
              </a:ext>
            </a:extLst>
          </p:cNvPr>
          <p:cNvSpPr txBox="1"/>
          <p:nvPr/>
        </p:nvSpPr>
        <p:spPr>
          <a:xfrm>
            <a:off x="842930" y="1459616"/>
            <a:ext cx="5258850" cy="945131"/>
          </a:xfrm>
          <a:prstGeom prst="rect">
            <a:avLst/>
          </a:prstGeom>
          <a:noFill/>
        </p:spPr>
        <p:txBody>
          <a:bodyPr wrap="square">
            <a:spAutoFit/>
          </a:bodyPr>
          <a:lstStyle/>
          <a:p>
            <a:pPr algn="ctr">
              <a:lnSpc>
                <a:spcPts val="2200"/>
              </a:lnSpc>
            </a:pPr>
            <a:r>
              <a:rPr lang="en-US" altLang="ja-JP" sz="2000" kern="100"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rPr>
              <a:t>Table 6. Result of Transfer of Embryo frozen using </a:t>
            </a:r>
            <a:r>
              <a:rPr lang="en-US" altLang="ja-JP" sz="2000" kern="100" dirty="0" err="1">
                <a:solidFill>
                  <a:srgbClr val="0000FF"/>
                </a:solidFill>
                <a:latin typeface="メイリオ" panose="020B0604030504040204" pitchFamily="50" charset="-128"/>
                <a:ea typeface="メイリオ" panose="020B0604030504040204" pitchFamily="50" charset="-128"/>
                <a:cs typeface="Times New Roman" panose="02020603050405020304" pitchFamily="18" charset="0"/>
              </a:rPr>
              <a:t>iStraw</a:t>
            </a:r>
            <a:endParaRPr lang="en-US" altLang="ja-JP" sz="2000" kern="100"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2200"/>
              </a:lnSpc>
            </a:pPr>
            <a:r>
              <a:rPr lang="en-US" altLang="ja-JP" sz="2000" kern="100"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rPr>
              <a:t>- the continuing project -</a:t>
            </a:r>
          </a:p>
        </p:txBody>
      </p:sp>
      <p:sp>
        <p:nvSpPr>
          <p:cNvPr id="8" name="テキスト ボックス 7">
            <a:extLst>
              <a:ext uri="{FF2B5EF4-FFF2-40B4-BE49-F238E27FC236}">
                <a16:creationId xmlns:a16="http://schemas.microsoft.com/office/drawing/2014/main" id="{D5CAD463-9D24-ED4E-6FD9-7B35FDAA2A86}"/>
              </a:ext>
            </a:extLst>
          </p:cNvPr>
          <p:cNvSpPr txBox="1"/>
          <p:nvPr/>
        </p:nvSpPr>
        <p:spPr>
          <a:xfrm>
            <a:off x="683268" y="4515800"/>
            <a:ext cx="5578174" cy="6207020"/>
          </a:xfrm>
          <a:prstGeom prst="rect">
            <a:avLst/>
          </a:prstGeom>
          <a:noFill/>
        </p:spPr>
        <p:txBody>
          <a:bodyPr wrap="square">
            <a:spAutoFit/>
          </a:bodyPr>
          <a:lstStyle/>
          <a:p>
            <a:pPr algn="just">
              <a:lnSpc>
                <a:spcPts val="2000"/>
              </a:lnSpc>
            </a:pPr>
            <a:r>
              <a:rPr lang="en-US" altLang="ja-JP" sz="1400" kern="100" dirty="0">
                <a:solidFill>
                  <a:schemeClr val="bg1"/>
                </a:solidFill>
                <a:latin typeface="+mn-ea"/>
                <a:cs typeface="Times New Roman" panose="02020603050405020304" pitchFamily="18" charset="0"/>
              </a:rPr>
              <a:t>No</a:t>
            </a:r>
            <a:r>
              <a:rPr lang="ja-JP" altLang="en-US" sz="1400" kern="100" dirty="0">
                <a:solidFill>
                  <a:schemeClr val="bg1"/>
                </a:solidFill>
                <a:latin typeface="+mn-ea"/>
                <a:cs typeface="Times New Roman" panose="02020603050405020304" pitchFamily="18" charset="0"/>
              </a:rPr>
              <a:t> </a:t>
            </a:r>
            <a:r>
              <a:rPr lang="en-US" altLang="ja-JP" sz="1400" kern="100" dirty="0">
                <a:solidFill>
                  <a:schemeClr val="bg1"/>
                </a:solidFill>
                <a:latin typeface="+mn-ea"/>
                <a:cs typeface="Times New Roman" panose="02020603050405020304" pitchFamily="18" charset="0"/>
              </a:rPr>
              <a:t>difference was observed between the two groups.</a:t>
            </a:r>
          </a:p>
          <a:p>
            <a:pPr algn="just">
              <a:lnSpc>
                <a:spcPts val="2000"/>
              </a:lnSpc>
            </a:pPr>
            <a:endParaRPr lang="en-US" altLang="ja-JP" sz="1400" kern="100" dirty="0">
              <a:solidFill>
                <a:schemeClr val="bg1"/>
              </a:solidFill>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2200"/>
              </a:lnSpc>
            </a:pPr>
            <a:r>
              <a:rPr lang="ja-JP" altLang="en-US" sz="1600" kern="100" dirty="0">
                <a:solidFill>
                  <a:schemeClr val="bg1"/>
                </a:solidFill>
                <a:latin typeface="游明朝" panose="02020400000000000000" pitchFamily="18" charset="-128"/>
                <a:ea typeface="メイリオ" panose="020B0604030504040204" pitchFamily="50" charset="-128"/>
                <a:cs typeface="Times New Roman" panose="02020603050405020304" pitchFamily="18" charset="0"/>
              </a:rPr>
              <a:t>・</a:t>
            </a:r>
            <a:r>
              <a:rPr lang="en-US" altLang="ja-JP" sz="1600" kern="100" dirty="0">
                <a:solidFill>
                  <a:schemeClr val="bg1"/>
                </a:solidFill>
                <a:latin typeface="游明朝" panose="02020400000000000000" pitchFamily="18" charset="-128"/>
                <a:ea typeface="メイリオ" panose="020B0604030504040204" pitchFamily="50" charset="-128"/>
                <a:cs typeface="Times New Roman" panose="02020603050405020304" pitchFamily="18" charset="0"/>
              </a:rPr>
              <a:t>In </a:t>
            </a:r>
            <a:r>
              <a:rPr lang="en-US" altLang="ja-JP" sz="1600" kern="1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600" kern="100" baseline="300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baseline="30000" dirty="0">
                <a:solidFill>
                  <a:schemeClr val="bg1"/>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group</a:t>
            </a:r>
            <a:r>
              <a:rPr lang="ja-JP" altLang="en-US" sz="1600" kern="100" dirty="0">
                <a:solidFill>
                  <a:schemeClr val="bg1"/>
                </a:solidFill>
                <a:latin typeface="+mn-ea"/>
                <a:cs typeface="Times New Roman" panose="02020603050405020304" pitchFamily="18" charset="0"/>
              </a:rPr>
              <a:t>、</a:t>
            </a:r>
            <a:r>
              <a:rPr lang="en-US" altLang="ja-JP" sz="1600" kern="100" dirty="0" err="1">
                <a:solidFill>
                  <a:schemeClr val="bg1"/>
                </a:solidFill>
                <a:latin typeface="+mn-ea"/>
                <a:cs typeface="Times New Roman" panose="02020603050405020304" pitchFamily="18" charset="0"/>
              </a:rPr>
              <a:t>iStraw</a:t>
            </a:r>
            <a:r>
              <a:rPr lang="en-US" altLang="ja-JP" sz="1600" kern="100" dirty="0">
                <a:solidFill>
                  <a:schemeClr val="bg1"/>
                </a:solidFill>
                <a:latin typeface="+mn-ea"/>
                <a:cs typeface="Times New Roman" panose="02020603050405020304" pitchFamily="18" charset="0"/>
              </a:rPr>
              <a:t> was immersed in a -7℃ alcohol bath of programmable freezer. After confirming that the ice had automatically germinated from inside cotton plug and the ice reached over the column of embryo, the slow cooling was continued to -30</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 and then plunged into liquid nitrogen.</a:t>
            </a:r>
          </a:p>
          <a:p>
            <a:pPr algn="just">
              <a:lnSpc>
                <a:spcPts val="2200"/>
              </a:lnSpc>
            </a:pP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In the conventional straw group, manual ice inoculation was performed at -7℃</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after 1 min of</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immersing</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straw in the alcohol bath.</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After confirming the ice reached over the column of embryo, the slow cooling was continued to -30</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 and then plunged into liquid nitrogen.</a:t>
            </a:r>
          </a:p>
          <a:p>
            <a:pPr algn="just">
              <a:lnSpc>
                <a:spcPts val="2200"/>
              </a:lnSpc>
            </a:pP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Freezing medium consists of 1.5M</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8.3%</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ethylene</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glycol</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0.1M</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sucrose</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20% calf serum</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based medium</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Dulbecco’s PBS</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Gibco14040-133, glucose</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1mg/ml</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Sodium</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pyruvate 36μg</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albumin</a:t>
            </a:r>
            <a:r>
              <a:rPr lang="ja-JP" altLang="en-US" sz="1600" kern="100" dirty="0">
                <a:solidFill>
                  <a:schemeClr val="bg1"/>
                </a:solidFill>
                <a:latin typeface="+mn-ea"/>
                <a:cs typeface="Times New Roman" panose="02020603050405020304" pitchFamily="18" charset="0"/>
              </a:rPr>
              <a:t> </a:t>
            </a:r>
            <a:r>
              <a:rPr lang="en-US" altLang="ja-JP" sz="1600" kern="100" dirty="0">
                <a:solidFill>
                  <a:schemeClr val="bg1"/>
                </a:solidFill>
                <a:latin typeface="+mn-ea"/>
                <a:cs typeface="Times New Roman" panose="02020603050405020304" pitchFamily="18" charset="0"/>
              </a:rPr>
              <a:t>0.4%</a:t>
            </a: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antibiotics</a:t>
            </a:r>
            <a:r>
              <a:rPr lang="ja-JP" altLang="en-US" sz="1600" kern="100" dirty="0">
                <a:solidFill>
                  <a:schemeClr val="bg1"/>
                </a:solidFill>
                <a:latin typeface="+mn-ea"/>
                <a:cs typeface="Times New Roman" panose="02020603050405020304" pitchFamily="18" charset="0"/>
              </a:rPr>
              <a:t>）</a:t>
            </a:r>
            <a:endParaRPr lang="en-US" altLang="ja-JP" sz="1600" kern="100" dirty="0">
              <a:solidFill>
                <a:schemeClr val="bg1"/>
              </a:solidFill>
              <a:latin typeface="+mn-ea"/>
              <a:cs typeface="Times New Roman" panose="02020603050405020304" pitchFamily="18" charset="0"/>
            </a:endParaRPr>
          </a:p>
          <a:p>
            <a:pPr algn="just">
              <a:lnSpc>
                <a:spcPts val="2200"/>
              </a:lnSpc>
            </a:pPr>
            <a:r>
              <a:rPr lang="ja-JP" altLang="en-US" sz="1600" kern="100" dirty="0">
                <a:solidFill>
                  <a:schemeClr val="bg1"/>
                </a:solidFill>
                <a:latin typeface="+mn-ea"/>
                <a:cs typeface="Times New Roman" panose="02020603050405020304" pitchFamily="18" charset="0"/>
              </a:rPr>
              <a:t>・</a:t>
            </a:r>
            <a:r>
              <a:rPr lang="en-US" altLang="ja-JP" sz="1600" kern="100" dirty="0">
                <a:solidFill>
                  <a:schemeClr val="bg1"/>
                </a:solidFill>
                <a:latin typeface="+mn-ea"/>
                <a:cs typeface="Times New Roman" panose="02020603050405020304" pitchFamily="18" charset="0"/>
              </a:rPr>
              <a:t>This comparison trial of transfer of embryos frozen using </a:t>
            </a:r>
            <a:r>
              <a:rPr lang="en-US" altLang="ja-JP" sz="1600" kern="100" dirty="0" err="1">
                <a:solidFill>
                  <a:schemeClr val="bg1"/>
                </a:solidFill>
                <a:latin typeface="+mn-ea"/>
                <a:cs typeface="Times New Roman" panose="02020603050405020304" pitchFamily="18" charset="0"/>
              </a:rPr>
              <a:t>iStraw</a:t>
            </a:r>
            <a:r>
              <a:rPr lang="en-US" altLang="ja-JP" sz="1600" kern="100" dirty="0">
                <a:solidFill>
                  <a:schemeClr val="bg1"/>
                </a:solidFill>
                <a:latin typeface="+mn-ea"/>
                <a:cs typeface="Times New Roman" panose="02020603050405020304" pitchFamily="18" charset="0"/>
              </a:rPr>
              <a:t> is our continuing project.</a:t>
            </a:r>
          </a:p>
          <a:p>
            <a:pPr algn="just">
              <a:lnSpc>
                <a:spcPts val="2000"/>
              </a:lnSpc>
            </a:pPr>
            <a:endParaRPr lang="ja-JP"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ADEEEBA5-7F50-73A4-256A-43F7E5E64618}"/>
              </a:ext>
            </a:extLst>
          </p:cNvPr>
          <p:cNvSpPr>
            <a:spLocks noGrp="1"/>
          </p:cNvSpPr>
          <p:nvPr>
            <p:ph type="sldNum" sz="quarter" idx="12"/>
          </p:nvPr>
        </p:nvSpPr>
        <p:spPr>
          <a:xfrm>
            <a:off x="5880141" y="10494701"/>
            <a:ext cx="642680" cy="1190978"/>
          </a:xfrm>
        </p:spPr>
        <p:txBody>
          <a:bodyPr/>
          <a:lstStyle/>
          <a:p>
            <a:fld id="{C99B675B-A5BE-4271-AA48-B0AA204B537C}" type="slidenum">
              <a:rPr kumimoji="1" lang="ja-JP" altLang="en-US" smtClean="0"/>
              <a:t>13</a:t>
            </a:fld>
            <a:endParaRPr kumimoji="1" lang="ja-JP" altLang="en-US" dirty="0"/>
          </a:p>
        </p:txBody>
      </p:sp>
    </p:spTree>
    <p:extLst>
      <p:ext uri="{BB962C8B-B14F-4D97-AF65-F5344CB8AC3E}">
        <p14:creationId xmlns:p14="http://schemas.microsoft.com/office/powerpoint/2010/main" val="59021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C45E3E9-CEC6-01A2-C7A2-07D04F14123B}"/>
              </a:ext>
            </a:extLst>
          </p:cNvPr>
          <p:cNvSpPr txBox="1"/>
          <p:nvPr/>
        </p:nvSpPr>
        <p:spPr>
          <a:xfrm>
            <a:off x="514889" y="3261206"/>
            <a:ext cx="5928087" cy="4452501"/>
          </a:xfrm>
          <a:prstGeom prst="rect">
            <a:avLst/>
          </a:prstGeom>
          <a:noFill/>
          <a:ln>
            <a:solidFill>
              <a:schemeClr val="bg1"/>
            </a:solidFill>
          </a:ln>
        </p:spPr>
        <p:txBody>
          <a:bodyPr wrap="square">
            <a:spAutoFit/>
          </a:bodyPr>
          <a:lstStyle/>
          <a:p>
            <a:pPr algn="ctr">
              <a:lnSpc>
                <a:spcPts val="2200"/>
              </a:lnSpc>
            </a:pPr>
            <a:r>
              <a:rPr lang="en-US" altLang="ja-JP" b="1" kern="100"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rPr>
              <a:t>Results</a:t>
            </a:r>
            <a:r>
              <a:rPr lang="ja-JP" altLang="en-US" b="1" kern="100"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b="1" kern="100"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400"/>
              </a:lnSpc>
              <a:spcBef>
                <a:spcPts val="1800"/>
              </a:spcBef>
            </a:pPr>
            <a:r>
              <a:rPr lang="ja-JP" altLang="ja-JP" sz="14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Oct. 2, 2022 by SHI-ATEX Co., Ltd. Tsukuba center</a:t>
            </a:r>
            <a:r>
              <a:rPr lang="ja-JP" altLang="ja-JP" sz="14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p>
          <a:p>
            <a:pPr indent="117872">
              <a:lnSpc>
                <a:spcPts val="24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Sample</a:t>
            </a:r>
            <a:r>
              <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600" kern="100" baseline="300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600" kern="100" baseline="300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4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a:t>
            </a:r>
            <a:r>
              <a:rPr lang="ja-JP" altLang="en-US"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Appearance &amp; pH </a:t>
            </a:r>
            <a:r>
              <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adapted</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4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b</a:t>
            </a:r>
            <a:r>
              <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Heavy metals</a:t>
            </a:r>
            <a:r>
              <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adapted</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marL="128588">
              <a:lnSpc>
                <a:spcPts val="22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4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c</a:t>
            </a:r>
            <a:r>
              <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Potassium permanganate reducing substances</a:t>
            </a:r>
            <a:r>
              <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adapted</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marL="128588">
              <a:lnSpc>
                <a:spcPts val="22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400"/>
              </a:lnSpc>
            </a:pPr>
            <a:r>
              <a:rPr lang="en-US" altLang="ja-JP" sz="1600" kern="100" dirty="0">
                <a:solidFill>
                  <a:schemeClr val="bg1"/>
                </a:solidFill>
                <a:latin typeface="メイリオ" panose="020B0604030504040204" pitchFamily="50" charset="-128"/>
                <a:ea typeface="メイリオ" panose="020B0604030504040204" pitchFamily="50" charset="-128"/>
                <a:cs typeface="ＭＳ Ｐゴシック" panose="020B0600070205080204" pitchFamily="50" charset="-128"/>
              </a:rPr>
              <a:t>d</a:t>
            </a:r>
            <a:r>
              <a:rPr lang="ja-JP" altLang="en-US" sz="1600" kern="100" dirty="0">
                <a:solidFill>
                  <a:schemeClr val="bg1"/>
                </a:solidFill>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1600" kern="100" dirty="0">
                <a:solidFill>
                  <a:schemeClr val="bg1"/>
                </a:solidFill>
                <a:latin typeface="メイリオ" panose="020B0604030504040204" pitchFamily="50" charset="-128"/>
                <a:ea typeface="メイリオ" panose="020B0604030504040204" pitchFamily="50" charset="-128"/>
                <a:cs typeface="ＭＳ Ｐゴシック" panose="020B0600070205080204" pitchFamily="50" charset="-128"/>
              </a:rPr>
              <a:t>Residue on evaporation</a:t>
            </a:r>
            <a:r>
              <a:rPr lang="ja-JP" altLang="ja-JP" sz="1600" kern="100" dirty="0">
                <a:solidFill>
                  <a:schemeClr val="bg1"/>
                </a:solidFill>
                <a:latin typeface="メイリオ" panose="020B0604030504040204" pitchFamily="50" charset="-128"/>
                <a:ea typeface="メイリオ" panose="020B0604030504040204" pitchFamily="50" charset="-128"/>
                <a:cs typeface="ＭＳ Ｐゴシック" panose="020B0600070205080204" pitchFamily="50" charset="-128"/>
              </a:rPr>
              <a:t>･･･</a:t>
            </a:r>
            <a:r>
              <a:rPr lang="en-US" altLang="ja-JP" sz="1600" b="1" kern="100" dirty="0">
                <a:solidFill>
                  <a:schemeClr val="bg1"/>
                </a:solidFill>
                <a:latin typeface="メイリオ" panose="020B0604030504040204" pitchFamily="50" charset="-128"/>
                <a:ea typeface="メイリオ" panose="020B0604030504040204" pitchFamily="50" charset="-128"/>
                <a:cs typeface="ＭＳ Ｐゴシック" panose="020B0600070205080204" pitchFamily="50" charset="-128"/>
              </a:rPr>
              <a:t>adapted</a:t>
            </a:r>
            <a:endParaRPr lang="ja-JP" altLang="ja-JP" sz="1600" kern="100" dirty="0">
              <a:solidFill>
                <a:schemeClr val="bg1"/>
              </a:solidFill>
              <a:latin typeface="メイリオ" panose="020B0604030504040204" pitchFamily="50" charset="-128"/>
              <a:ea typeface="メイリオ" panose="020B0604030504040204" pitchFamily="50" charset="-128"/>
              <a:cs typeface="ＭＳ Ｐゴシック" panose="020B0600070205080204" pitchFamily="50" charset="-128"/>
            </a:endParaRPr>
          </a:p>
          <a:p>
            <a:pPr>
              <a:lnSpc>
                <a:spcPts val="2200"/>
              </a:lnSpc>
            </a:pP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pPr>
            <a:r>
              <a:rPr lang="en-US" altLang="ja-JP" sz="1600" b="1" u="sng"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Adapted in all categories</a:t>
            </a:r>
            <a:r>
              <a:rPr lang="ja-JP" altLang="en-US" sz="1600" b="1" u="sng"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45A7B566-5339-2CC1-CC25-3C695E837E46}"/>
              </a:ext>
            </a:extLst>
          </p:cNvPr>
          <p:cNvSpPr>
            <a:spLocks noGrp="1"/>
          </p:cNvSpPr>
          <p:nvPr>
            <p:ph type="sldNum" sz="quarter" idx="12"/>
          </p:nvPr>
        </p:nvSpPr>
        <p:spPr>
          <a:xfrm>
            <a:off x="5854140" y="10513214"/>
            <a:ext cx="642680" cy="1190978"/>
          </a:xfrm>
        </p:spPr>
        <p:txBody>
          <a:bodyPr/>
          <a:lstStyle/>
          <a:p>
            <a:fld id="{C99B675B-A5BE-4271-AA48-B0AA204B537C}" type="slidenum">
              <a:rPr kumimoji="1" lang="ja-JP" altLang="en-US" smtClean="0"/>
              <a:t>14</a:t>
            </a:fld>
            <a:endParaRPr kumimoji="1" lang="ja-JP" altLang="en-US" dirty="0"/>
          </a:p>
        </p:txBody>
      </p:sp>
      <p:sp>
        <p:nvSpPr>
          <p:cNvPr id="5" name="テキスト ボックス 4">
            <a:extLst>
              <a:ext uri="{FF2B5EF4-FFF2-40B4-BE49-F238E27FC236}">
                <a16:creationId xmlns:a16="http://schemas.microsoft.com/office/drawing/2014/main" id="{17207200-3AC4-DD08-BB0D-880BA1819656}"/>
              </a:ext>
            </a:extLst>
          </p:cNvPr>
          <p:cNvSpPr txBox="1"/>
          <p:nvPr/>
        </p:nvSpPr>
        <p:spPr>
          <a:xfrm>
            <a:off x="593160" y="1840834"/>
            <a:ext cx="5771543" cy="1220847"/>
          </a:xfrm>
          <a:prstGeom prst="rect">
            <a:avLst/>
          </a:prstGeom>
          <a:noFill/>
        </p:spPr>
        <p:txBody>
          <a:bodyPr wrap="square">
            <a:spAutoFit/>
          </a:bodyPr>
          <a:lstStyle/>
          <a:p>
            <a:pPr>
              <a:lnSpc>
                <a:spcPts val="2200"/>
              </a:lnSpc>
            </a:pPr>
            <a:r>
              <a:rPr lang="en-US" altLang="ja-JP" sz="18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Test for eluted substances is obligated for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the manufacturer of plastic straw for bovine embryos by the standard for Japan medical device nomenclature, animal use.</a:t>
            </a:r>
            <a:endParaRPr lang="en-US" altLang="ja-JP" kern="100" dirty="0">
              <a:solidFill>
                <a:schemeClr val="bg1"/>
              </a:solidFill>
              <a:latin typeface="Tahoma" panose="020B0604030504040204" pitchFamily="34" charset="0"/>
              <a:ea typeface="メイリオ" panose="020B0604030504040204" pitchFamily="50" charset="-128"/>
              <a:cs typeface="Tahoma" panose="020B0604030504040204" pitchFamily="34" charset="0"/>
            </a:endParaRPr>
          </a:p>
        </p:txBody>
      </p:sp>
      <p:sp>
        <p:nvSpPr>
          <p:cNvPr id="7" name="テキスト ボックス 6">
            <a:extLst>
              <a:ext uri="{FF2B5EF4-FFF2-40B4-BE49-F238E27FC236}">
                <a16:creationId xmlns:a16="http://schemas.microsoft.com/office/drawing/2014/main" id="{32CFEB23-9184-1623-440C-81425B00DDB6}"/>
              </a:ext>
            </a:extLst>
          </p:cNvPr>
          <p:cNvSpPr txBox="1"/>
          <p:nvPr/>
        </p:nvSpPr>
        <p:spPr>
          <a:xfrm>
            <a:off x="915119" y="1287828"/>
            <a:ext cx="4690871" cy="672877"/>
          </a:xfrm>
          <a:prstGeom prst="rect">
            <a:avLst/>
          </a:prstGeom>
          <a:noFill/>
        </p:spPr>
        <p:txBody>
          <a:bodyPr wrap="square">
            <a:spAutoFit/>
          </a:bodyPr>
          <a:lstStyle/>
          <a:p>
            <a:pPr algn="ctr">
              <a:lnSpc>
                <a:spcPts val="2400"/>
              </a:lnSpc>
            </a:pPr>
            <a:r>
              <a:rPr lang="ja-JP" altLang="ja-JP" sz="2400" b="1" kern="100" dirty="0">
                <a:solidFill>
                  <a:srgbClr val="0000FF"/>
                </a:solidFill>
                <a:latin typeface="游明朝" panose="02020400000000000000" pitchFamily="18" charset="-128"/>
                <a:ea typeface="メイリオ" panose="020B0604030504040204" pitchFamily="50" charset="-128"/>
                <a:cs typeface="Times New Roman" panose="02020603050405020304" pitchFamily="18" charset="0"/>
              </a:rPr>
              <a:t>【</a:t>
            </a:r>
            <a:r>
              <a:rPr lang="en-US" altLang="ja-JP" sz="2400" b="1" kern="100" dirty="0">
                <a:solidFill>
                  <a:srgbClr val="0000FF"/>
                </a:solidFill>
                <a:latin typeface="游明朝" panose="02020400000000000000" pitchFamily="18" charset="-128"/>
                <a:ea typeface="メイリオ" panose="020B0604030504040204" pitchFamily="50" charset="-128"/>
                <a:cs typeface="Times New Roman" panose="02020603050405020304" pitchFamily="18" charset="0"/>
              </a:rPr>
              <a:t>Quality Control of </a:t>
            </a:r>
            <a:r>
              <a:rPr lang="en-US" altLang="ja-JP" sz="2400" b="1" kern="100" dirty="0" err="1">
                <a:solidFill>
                  <a:srgbClr val="0000FF"/>
                </a:solidFill>
                <a:latin typeface="+mj-ea"/>
                <a:ea typeface="+mj-ea"/>
                <a:cs typeface="Times New Roman" panose="02020603050405020304" pitchFamily="18" charset="0"/>
              </a:rPr>
              <a:t>iStraw</a:t>
            </a:r>
            <a:r>
              <a:rPr lang="en-US" altLang="ja-JP" sz="2400" b="1" kern="100" baseline="30000" dirty="0">
                <a:solidFill>
                  <a:srgbClr val="0000FF"/>
                </a:solidFill>
                <a:latin typeface="+mj-ea"/>
                <a:ea typeface="+mj-ea"/>
                <a:cs typeface="Times New Roman" panose="02020603050405020304" pitchFamily="18" charset="0"/>
              </a:rPr>
              <a:t>®</a:t>
            </a:r>
            <a:r>
              <a:rPr lang="ja-JP" altLang="ja-JP" sz="2400" b="1" kern="100" dirty="0">
                <a:solidFill>
                  <a:srgbClr val="0000FF"/>
                </a:solidFill>
                <a:latin typeface="游明朝" panose="02020400000000000000" pitchFamily="18" charset="-128"/>
                <a:ea typeface="メイリオ" panose="020B0604030504040204" pitchFamily="50" charset="-128"/>
                <a:cs typeface="Times New Roman" panose="02020603050405020304" pitchFamily="18" charset="0"/>
              </a:rPr>
              <a:t>】</a:t>
            </a:r>
            <a:endParaRPr lang="ja-JP" altLang="ja-JP" sz="2400" b="1" kern="100" dirty="0">
              <a:solidFill>
                <a:srgbClr val="0000FF"/>
              </a:solidFill>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400"/>
              </a:lnSpc>
            </a:pPr>
            <a:r>
              <a:rPr lang="en-US" altLang="ja-JP" sz="12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2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57A0C138-A4C5-D168-1000-1FA1BAE6FD7F}"/>
              </a:ext>
            </a:extLst>
          </p:cNvPr>
          <p:cNvPicPr>
            <a:picLocks noChangeAspect="1"/>
          </p:cNvPicPr>
          <p:nvPr/>
        </p:nvPicPr>
        <p:blipFill>
          <a:blip r:embed="rId2"/>
          <a:stretch>
            <a:fillRect/>
          </a:stretch>
        </p:blipFill>
        <p:spPr>
          <a:xfrm>
            <a:off x="1159563" y="9866468"/>
            <a:ext cx="4762500" cy="1143000"/>
          </a:xfrm>
          <a:prstGeom prst="rect">
            <a:avLst/>
          </a:prstGeom>
        </p:spPr>
      </p:pic>
    </p:spTree>
    <p:extLst>
      <p:ext uri="{BB962C8B-B14F-4D97-AF65-F5344CB8AC3E}">
        <p14:creationId xmlns:p14="http://schemas.microsoft.com/office/powerpoint/2010/main" val="3430393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AF8774A-D823-95BD-791E-871DF8DF931B}"/>
              </a:ext>
            </a:extLst>
          </p:cNvPr>
          <p:cNvSpPr txBox="1"/>
          <p:nvPr/>
        </p:nvSpPr>
        <p:spPr>
          <a:xfrm>
            <a:off x="833341" y="416527"/>
            <a:ext cx="5453730" cy="6844181"/>
          </a:xfrm>
          <a:prstGeom prst="rect">
            <a:avLst/>
          </a:prstGeom>
          <a:noFill/>
        </p:spPr>
        <p:txBody>
          <a:bodyPr wrap="square">
            <a:spAutoFit/>
          </a:bodyPr>
          <a:lstStyle/>
          <a:p>
            <a:pPr indent="75009" algn="ctr" defTabSz="257175">
              <a:lnSpc>
                <a:spcPct val="150000"/>
              </a:lnSpc>
              <a:defRPr/>
            </a:pPr>
            <a:r>
              <a:rPr lang="en-US" altLang="ja-JP" sz="2000" b="1" kern="100" dirty="0">
                <a:solidFill>
                  <a:srgbClr val="0000FF"/>
                </a:solidFill>
                <a:latin typeface="+mn-ea"/>
                <a:cs typeface="Arial" panose="020B0604020202020204" pitchFamily="34" charset="0"/>
              </a:rPr>
              <a:t>Validation of</a:t>
            </a:r>
          </a:p>
          <a:p>
            <a:pPr indent="75009" algn="ctr" defTabSz="257175">
              <a:lnSpc>
                <a:spcPct val="150000"/>
              </a:lnSpc>
              <a:defRPr/>
            </a:pPr>
            <a:r>
              <a:rPr lang="en-US" altLang="ja-JP" sz="2000" b="1" kern="100" dirty="0">
                <a:solidFill>
                  <a:srgbClr val="0000FF"/>
                </a:solidFill>
                <a:latin typeface="+mn-ea"/>
                <a:cs typeface="Arial" panose="020B0604020202020204" pitchFamily="34" charset="0"/>
              </a:rPr>
              <a:t> Electron Beam</a:t>
            </a:r>
            <a:r>
              <a:rPr lang="ja-JP" altLang="en-US" sz="2000" b="1" kern="100" dirty="0">
                <a:solidFill>
                  <a:srgbClr val="0000FF"/>
                </a:solidFill>
                <a:latin typeface="+mn-ea"/>
                <a:cs typeface="Arial" panose="020B0604020202020204" pitchFamily="34" charset="0"/>
              </a:rPr>
              <a:t> </a:t>
            </a:r>
            <a:r>
              <a:rPr lang="en-US" altLang="ja-JP" sz="2000" b="1" kern="100" dirty="0">
                <a:solidFill>
                  <a:srgbClr val="0000FF"/>
                </a:solidFill>
                <a:latin typeface="+mn-ea"/>
                <a:cs typeface="Arial" panose="020B0604020202020204" pitchFamily="34" charset="0"/>
              </a:rPr>
              <a:t>Sterilization </a:t>
            </a:r>
            <a:endParaRPr lang="ja-JP" altLang="ja-JP" sz="2000" b="1" kern="100" dirty="0">
              <a:solidFill>
                <a:srgbClr val="0000FF"/>
              </a:solidFill>
              <a:latin typeface="+mn-ea"/>
              <a:cs typeface="Arial" panose="020B0604020202020204" pitchFamily="34" charset="0"/>
            </a:endParaRPr>
          </a:p>
          <a:p>
            <a:pPr indent="75009" algn="just" defTabSz="257175">
              <a:lnSpc>
                <a:spcPct val="150000"/>
              </a:lnSpc>
              <a:spcBef>
                <a:spcPts val="1200"/>
              </a:spcBef>
              <a:defRPr/>
            </a:pPr>
            <a:r>
              <a:rPr lang="en-US" altLang="ja-JP" kern="100" dirty="0">
                <a:solidFill>
                  <a:schemeClr val="bg1"/>
                </a:solidFill>
                <a:latin typeface="+mn-ea"/>
                <a:cs typeface="Arial" panose="020B0604020202020204" pitchFamily="34" charset="0"/>
              </a:rPr>
              <a:t> To ensure sterility is guaranteed at 10</a:t>
            </a:r>
            <a:r>
              <a:rPr lang="en-US" altLang="ja-JP" kern="100" baseline="30000" dirty="0">
                <a:solidFill>
                  <a:schemeClr val="bg1"/>
                </a:solidFill>
                <a:latin typeface="+mn-ea"/>
                <a:cs typeface="Arial" panose="020B0604020202020204" pitchFamily="34" charset="0"/>
              </a:rPr>
              <a:t>-6</a:t>
            </a:r>
            <a:r>
              <a:rPr lang="ja-JP" altLang="ja-JP" kern="100" dirty="0">
                <a:solidFill>
                  <a:schemeClr val="bg1"/>
                </a:solidFill>
                <a:latin typeface="+mn-ea"/>
                <a:cs typeface="Arial" panose="020B0604020202020204" pitchFamily="34" charset="0"/>
              </a:rPr>
              <a:t>（</a:t>
            </a:r>
            <a:r>
              <a:rPr lang="en-US" altLang="ja-JP" kern="100" dirty="0">
                <a:solidFill>
                  <a:schemeClr val="bg1"/>
                </a:solidFill>
                <a:latin typeface="+mn-ea"/>
                <a:cs typeface="Arial" panose="020B0604020202020204" pitchFamily="34" charset="0"/>
              </a:rPr>
              <a:t>less than 1 a million products</a:t>
            </a:r>
            <a:r>
              <a:rPr lang="ja-JP" altLang="ja-JP" kern="100" dirty="0">
                <a:solidFill>
                  <a:schemeClr val="bg1"/>
                </a:solidFill>
                <a:latin typeface="+mn-ea"/>
                <a:cs typeface="Arial" panose="020B0604020202020204" pitchFamily="34" charset="0"/>
              </a:rPr>
              <a:t>）</a:t>
            </a:r>
            <a:r>
              <a:rPr lang="en-US" altLang="ja-JP" kern="100" dirty="0">
                <a:solidFill>
                  <a:schemeClr val="bg1"/>
                </a:solidFill>
                <a:latin typeface="+mn-ea"/>
                <a:cs typeface="Arial" panose="020B0604020202020204" pitchFamily="34" charset="0"/>
              </a:rPr>
              <a:t>, the products should be sterilized under the condition scientifically validated and determined. From the beginning, we focused on electron beam sterilization, not on EO gas sterilization due to concerns about residual gas.</a:t>
            </a:r>
          </a:p>
          <a:p>
            <a:pPr indent="75009" algn="just" defTabSz="257175">
              <a:lnSpc>
                <a:spcPct val="150000"/>
              </a:lnSpc>
              <a:spcBef>
                <a:spcPts val="1200"/>
              </a:spcBef>
              <a:defRPr/>
            </a:pPr>
            <a:r>
              <a:rPr lang="en-US" altLang="ja-JP" kern="100" dirty="0">
                <a:solidFill>
                  <a:schemeClr val="bg1"/>
                </a:solidFill>
                <a:latin typeface="+mn-ea"/>
                <a:cs typeface="Arial" panose="020B0604020202020204" pitchFamily="34" charset="0"/>
              </a:rPr>
              <a:t>We adopted </a:t>
            </a:r>
            <a:r>
              <a:rPr lang="en-US" altLang="ja-JP" kern="100" dirty="0" err="1">
                <a:solidFill>
                  <a:schemeClr val="bg1"/>
                </a:solidFill>
                <a:latin typeface="+mn-ea"/>
                <a:cs typeface="Arial" panose="020B0604020202020204" pitchFamily="34" charset="0"/>
              </a:rPr>
              <a:t>VDmaxSD</a:t>
            </a:r>
            <a:r>
              <a:rPr lang="en-US" altLang="ja-JP" kern="100" dirty="0">
                <a:solidFill>
                  <a:schemeClr val="bg1"/>
                </a:solidFill>
                <a:latin typeface="+mn-ea"/>
                <a:cs typeface="Arial" panose="020B0604020202020204" pitchFamily="34" charset="0"/>
              </a:rPr>
              <a:t> procedure for validation of sterilization. </a:t>
            </a:r>
          </a:p>
          <a:p>
            <a:pPr indent="75009" algn="just" defTabSz="257175">
              <a:lnSpc>
                <a:spcPct val="150000"/>
              </a:lnSpc>
              <a:spcBef>
                <a:spcPts val="1200"/>
              </a:spcBef>
              <a:defRPr/>
            </a:pPr>
            <a:r>
              <a:rPr lang="en-US" altLang="ja-JP" kern="100" dirty="0">
                <a:solidFill>
                  <a:schemeClr val="bg1"/>
                </a:solidFill>
                <a:latin typeface="+mn-ea"/>
                <a:cs typeface="Arial" panose="020B0604020202020204" pitchFamily="34" charset="0"/>
              </a:rPr>
              <a:t>In brief, first we  tested for  recovery rate,  followed by the bio-burden and then the determination of assay dose. Finally, test of dose distribution was performed.</a:t>
            </a:r>
          </a:p>
        </p:txBody>
      </p:sp>
      <p:sp>
        <p:nvSpPr>
          <p:cNvPr id="2" name="スライド番号プレースホルダー 1">
            <a:extLst>
              <a:ext uri="{FF2B5EF4-FFF2-40B4-BE49-F238E27FC236}">
                <a16:creationId xmlns:a16="http://schemas.microsoft.com/office/drawing/2014/main" id="{B612CF42-CDA0-1711-530D-102D26B65F01}"/>
              </a:ext>
            </a:extLst>
          </p:cNvPr>
          <p:cNvSpPr>
            <a:spLocks noGrp="1"/>
          </p:cNvSpPr>
          <p:nvPr>
            <p:ph type="sldNum" sz="quarter" idx="12"/>
          </p:nvPr>
        </p:nvSpPr>
        <p:spPr>
          <a:xfrm>
            <a:off x="5965731" y="10621833"/>
            <a:ext cx="642680" cy="1190978"/>
          </a:xfrm>
        </p:spPr>
        <p:txBody>
          <a:bodyPr/>
          <a:lstStyle/>
          <a:p>
            <a:fld id="{C99B675B-A5BE-4271-AA48-B0AA204B537C}" type="slidenum">
              <a:rPr kumimoji="1" lang="ja-JP" altLang="en-US" smtClean="0"/>
              <a:t>15</a:t>
            </a:fld>
            <a:endParaRPr kumimoji="1" lang="ja-JP" altLang="en-US" dirty="0"/>
          </a:p>
        </p:txBody>
      </p:sp>
      <p:pic>
        <p:nvPicPr>
          <p:cNvPr id="4" name="図 3">
            <a:extLst>
              <a:ext uri="{FF2B5EF4-FFF2-40B4-BE49-F238E27FC236}">
                <a16:creationId xmlns:a16="http://schemas.microsoft.com/office/drawing/2014/main" id="{34423697-A7B6-EA72-C31B-037F7014C9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92" y="7644547"/>
            <a:ext cx="6498236" cy="1378610"/>
          </a:xfrm>
          <a:prstGeom prst="rect">
            <a:avLst/>
          </a:prstGeom>
        </p:spPr>
      </p:pic>
      <p:sp>
        <p:nvSpPr>
          <p:cNvPr id="5" name="テキスト ボックス 4">
            <a:extLst>
              <a:ext uri="{FF2B5EF4-FFF2-40B4-BE49-F238E27FC236}">
                <a16:creationId xmlns:a16="http://schemas.microsoft.com/office/drawing/2014/main" id="{3DC07A6B-7181-9EA5-3FEF-63A45BF13391}"/>
              </a:ext>
            </a:extLst>
          </p:cNvPr>
          <p:cNvSpPr txBox="1"/>
          <p:nvPr/>
        </p:nvSpPr>
        <p:spPr>
          <a:xfrm>
            <a:off x="220392" y="7382937"/>
            <a:ext cx="6425797" cy="523220"/>
          </a:xfrm>
          <a:prstGeom prst="rect">
            <a:avLst/>
          </a:prstGeom>
          <a:solidFill>
            <a:schemeClr val="tx1"/>
          </a:solidFill>
        </p:spPr>
        <p:txBody>
          <a:bodyPr wrap="square" rtlCol="0">
            <a:spAutoFit/>
          </a:bodyPr>
          <a:lstStyle/>
          <a:p>
            <a:r>
              <a:rPr kumimoji="1" lang="en-US" altLang="ja-JP" sz="1400" dirty="0">
                <a:solidFill>
                  <a:schemeClr val="bg1"/>
                </a:solidFill>
              </a:rPr>
              <a:t>       Package       inside of package     straws in packing           straws </a:t>
            </a:r>
          </a:p>
          <a:p>
            <a:r>
              <a:rPr kumimoji="1" lang="en-US" altLang="ja-JP" sz="1400" dirty="0">
                <a:solidFill>
                  <a:schemeClr val="bg1"/>
                </a:solidFill>
              </a:rPr>
              <a:t>                                                                         material </a:t>
            </a:r>
            <a:endParaRPr kumimoji="1" lang="ja-JP" altLang="en-US" sz="1400" dirty="0">
              <a:solidFill>
                <a:schemeClr val="bg1"/>
              </a:solidFill>
            </a:endParaRPr>
          </a:p>
        </p:txBody>
      </p:sp>
      <p:sp>
        <p:nvSpPr>
          <p:cNvPr id="6" name="テキスト ボックス 5">
            <a:extLst>
              <a:ext uri="{FF2B5EF4-FFF2-40B4-BE49-F238E27FC236}">
                <a16:creationId xmlns:a16="http://schemas.microsoft.com/office/drawing/2014/main" id="{ECAA2009-DD38-9C17-D7AB-7159A73ADBB3}"/>
              </a:ext>
            </a:extLst>
          </p:cNvPr>
          <p:cNvSpPr txBox="1"/>
          <p:nvPr/>
        </p:nvSpPr>
        <p:spPr>
          <a:xfrm>
            <a:off x="648343" y="9284767"/>
            <a:ext cx="5561331" cy="707886"/>
          </a:xfrm>
          <a:prstGeom prst="rect">
            <a:avLst/>
          </a:prstGeom>
          <a:noFill/>
        </p:spPr>
        <p:txBody>
          <a:bodyPr wrap="none" rtlCol="0">
            <a:spAutoFit/>
          </a:bodyPr>
          <a:lstStyle/>
          <a:p>
            <a:pPr algn="ctr"/>
            <a:r>
              <a:rPr kumimoji="1" lang="en-US" altLang="ja-JP" sz="2000" b="1" dirty="0">
                <a:solidFill>
                  <a:srgbClr val="0000FF"/>
                </a:solidFill>
                <a:latin typeface="+mn-ea"/>
              </a:rPr>
              <a:t>Certification in Sealing Strength &amp; </a:t>
            </a:r>
          </a:p>
          <a:p>
            <a:pPr algn="ctr"/>
            <a:r>
              <a:rPr kumimoji="1" lang="en-US" altLang="ja-JP" sz="2000" b="1" dirty="0">
                <a:solidFill>
                  <a:srgbClr val="0000FF"/>
                </a:solidFill>
                <a:latin typeface="+mn-ea"/>
              </a:rPr>
              <a:t>Adhesion Strength of Packing materials</a:t>
            </a:r>
            <a:endParaRPr kumimoji="1" lang="ja-JP" altLang="en-US" sz="2000" b="1" dirty="0">
              <a:solidFill>
                <a:srgbClr val="0000FF"/>
              </a:solidFill>
              <a:latin typeface="+mn-ea"/>
            </a:endParaRPr>
          </a:p>
        </p:txBody>
      </p:sp>
      <p:sp>
        <p:nvSpPr>
          <p:cNvPr id="7" name="テキスト ボックス 6">
            <a:extLst>
              <a:ext uri="{FF2B5EF4-FFF2-40B4-BE49-F238E27FC236}">
                <a16:creationId xmlns:a16="http://schemas.microsoft.com/office/drawing/2014/main" id="{6C9096FB-FDE6-FB5B-C27D-F01AA628ED0B}"/>
              </a:ext>
            </a:extLst>
          </p:cNvPr>
          <p:cNvSpPr txBox="1"/>
          <p:nvPr/>
        </p:nvSpPr>
        <p:spPr>
          <a:xfrm>
            <a:off x="303727" y="10192708"/>
            <a:ext cx="6606296" cy="1200329"/>
          </a:xfrm>
          <a:prstGeom prst="rect">
            <a:avLst/>
          </a:prstGeom>
          <a:noFill/>
        </p:spPr>
        <p:txBody>
          <a:bodyPr wrap="none" rtlCol="0">
            <a:spAutoFit/>
          </a:bodyPr>
          <a:lstStyle/>
          <a:p>
            <a:r>
              <a:rPr kumimoji="1" lang="en-US" altLang="ja-JP" dirty="0">
                <a:solidFill>
                  <a:schemeClr val="bg1"/>
                </a:solidFill>
                <a:latin typeface="メイリオ" panose="020B0604030504040204" pitchFamily="50" charset="-128"/>
                <a:ea typeface="メイリオ" panose="020B0604030504040204" pitchFamily="50" charset="-128"/>
              </a:rPr>
              <a:t>The sealing strength and adhesion strength of packing </a:t>
            </a:r>
          </a:p>
          <a:p>
            <a:r>
              <a:rPr kumimoji="1" lang="en-US" altLang="ja-JP" dirty="0">
                <a:solidFill>
                  <a:schemeClr val="bg1"/>
                </a:solidFill>
                <a:latin typeface="メイリオ" panose="020B0604030504040204" pitchFamily="50" charset="-128"/>
                <a:ea typeface="メイリオ" panose="020B0604030504040204" pitchFamily="50" charset="-128"/>
              </a:rPr>
              <a:t>materials were examined by the accelerating test. </a:t>
            </a:r>
          </a:p>
          <a:p>
            <a:r>
              <a:rPr kumimoji="1" lang="en-US" altLang="ja-JP" dirty="0">
                <a:solidFill>
                  <a:schemeClr val="bg1"/>
                </a:solidFill>
                <a:latin typeface="メイリオ" panose="020B0604030504040204" pitchFamily="50" charset="-128"/>
                <a:ea typeface="メイリオ" panose="020B0604030504040204" pitchFamily="50" charset="-128"/>
              </a:rPr>
              <a:t>Consequently, the sealing and adhesion was guaranteed </a:t>
            </a:r>
          </a:p>
          <a:p>
            <a:r>
              <a:rPr kumimoji="1" lang="en-US" altLang="ja-JP" dirty="0">
                <a:solidFill>
                  <a:schemeClr val="bg1"/>
                </a:solidFill>
                <a:latin typeface="メイリオ" panose="020B0604030504040204" pitchFamily="50" charset="-128"/>
                <a:ea typeface="メイリオ" panose="020B0604030504040204" pitchFamily="50" charset="-128"/>
              </a:rPr>
              <a:t>fit for 3 years. </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867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ADC315F-7F03-9D5C-5784-934E30F6064C}"/>
              </a:ext>
            </a:extLst>
          </p:cNvPr>
          <p:cNvSpPr txBox="1"/>
          <p:nvPr/>
        </p:nvSpPr>
        <p:spPr>
          <a:xfrm>
            <a:off x="1064063" y="448960"/>
            <a:ext cx="4725268" cy="646331"/>
          </a:xfrm>
          <a:prstGeom prst="rect">
            <a:avLst/>
          </a:prstGeom>
          <a:noFill/>
        </p:spPr>
        <p:txBody>
          <a:bodyPr wrap="none" rtlCol="0">
            <a:spAutoFit/>
          </a:bodyPr>
          <a:lstStyle/>
          <a:p>
            <a:r>
              <a:rPr kumimoji="1" lang="en-US" altLang="ja-JP" b="1" dirty="0">
                <a:solidFill>
                  <a:srgbClr val="0000FF"/>
                </a:solidFill>
                <a:latin typeface="メイリオ" panose="020B0604030504040204" pitchFamily="50" charset="-128"/>
                <a:ea typeface="メイリオ" panose="020B0604030504040204" pitchFamily="50" charset="-128"/>
              </a:rPr>
              <a:t>《Comparison of microscope images </a:t>
            </a:r>
          </a:p>
          <a:p>
            <a:pPr algn="ctr"/>
            <a:r>
              <a:rPr kumimoji="1" lang="en-US" altLang="ja-JP" b="1" dirty="0">
                <a:solidFill>
                  <a:srgbClr val="0000FF"/>
                </a:solidFill>
                <a:latin typeface="メイリオ" panose="020B0604030504040204" pitchFamily="50" charset="-128"/>
                <a:ea typeface="メイリオ" panose="020B0604030504040204" pitchFamily="50" charset="-128"/>
              </a:rPr>
              <a:t>of surface between G-PET straws》</a:t>
            </a:r>
            <a:endParaRPr kumimoji="1" lang="ja-JP" altLang="en-US" b="1" dirty="0">
              <a:solidFill>
                <a:srgbClr val="0000FF"/>
              </a:solidFill>
              <a:latin typeface="メイリオ" panose="020B0604030504040204" pitchFamily="50" charset="-128"/>
              <a:ea typeface="メイリオ" panose="020B0604030504040204" pitchFamily="50" charset="-128"/>
            </a:endParaRPr>
          </a:p>
        </p:txBody>
      </p:sp>
      <p:sp>
        <p:nvSpPr>
          <p:cNvPr id="9" name="タイトル 1">
            <a:extLst>
              <a:ext uri="{FF2B5EF4-FFF2-40B4-BE49-F238E27FC236}">
                <a16:creationId xmlns:a16="http://schemas.microsoft.com/office/drawing/2014/main" id="{29593ED6-7A3B-D903-E814-11254C6DA0AF}"/>
              </a:ext>
            </a:extLst>
          </p:cNvPr>
          <p:cNvSpPr txBox="1">
            <a:spLocks/>
          </p:cNvSpPr>
          <p:nvPr/>
        </p:nvSpPr>
        <p:spPr>
          <a:xfrm>
            <a:off x="2484267" y="11308494"/>
            <a:ext cx="2481576" cy="665558"/>
          </a:xfrm>
          <a:prstGeom prst="rect">
            <a:avLst/>
          </a:prstGeom>
          <a:effectLst/>
        </p:spPr>
        <p:txBody>
          <a:bodyPr vert="horz" lIns="51435" tIns="25718" rIns="51435" bIns="25718" rtlCol="0" anchor="ctr">
            <a:norm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sz="180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949FE21-E09F-0785-2FE4-C032A180753D}"/>
              </a:ext>
            </a:extLst>
          </p:cNvPr>
          <p:cNvSpPr txBox="1"/>
          <p:nvPr/>
        </p:nvSpPr>
        <p:spPr>
          <a:xfrm>
            <a:off x="1815309" y="4675589"/>
            <a:ext cx="3946160" cy="369332"/>
          </a:xfrm>
          <a:prstGeom prst="rect">
            <a:avLst/>
          </a:prstGeom>
          <a:noFill/>
        </p:spPr>
        <p:txBody>
          <a:bodyPr wrap="square">
            <a:spAutoFit/>
          </a:bodyPr>
          <a:lstStyle/>
          <a:p>
            <a:r>
              <a:rPr lang="en-US" altLang="ja-JP" dirty="0" err="1">
                <a:solidFill>
                  <a:schemeClr val="bg1"/>
                </a:solidFill>
                <a:latin typeface="メイリオ" panose="020B0604030504040204" pitchFamily="50" charset="-128"/>
                <a:ea typeface="メイリオ" panose="020B0604030504040204" pitchFamily="50" charset="-128"/>
              </a:rPr>
              <a:t>Emvisible</a:t>
            </a:r>
            <a:r>
              <a:rPr lang="en-US" altLang="ja-JP" dirty="0">
                <a:solidFill>
                  <a:schemeClr val="bg1"/>
                </a:solidFill>
                <a:latin typeface="メイリオ" panose="020B0604030504040204" pitchFamily="50" charset="-128"/>
                <a:ea typeface="メイリオ" panose="020B0604030504040204" pitchFamily="50" charset="-128"/>
              </a:rPr>
              <a:t> straw</a:t>
            </a:r>
            <a:r>
              <a:rPr lang="en-US" altLang="ja-JP" baseline="30000" dirty="0">
                <a:solidFill>
                  <a:schemeClr val="bg1"/>
                </a:solidFill>
                <a:latin typeface="メイリオ" panose="020B0604030504040204" pitchFamily="50" charset="-128"/>
                <a:ea typeface="メイリオ" panose="020B0604030504040204" pitchFamily="50" charset="-128"/>
              </a:rPr>
              <a:t>®</a:t>
            </a:r>
            <a:r>
              <a:rPr lang="ja-JP" altLang="en-US" sz="1800" dirty="0">
                <a:solidFill>
                  <a:schemeClr val="bg1"/>
                </a:solidFill>
                <a:latin typeface="メイリオ" panose="020B0604030504040204" pitchFamily="50" charset="-128"/>
                <a:ea typeface="メイリオ" panose="020B0604030504040204" pitchFamily="50" charset="-128"/>
              </a:rPr>
              <a:t> </a:t>
            </a:r>
            <a:r>
              <a:rPr lang="en-US" altLang="ja-JP" sz="1800" dirty="0">
                <a:solidFill>
                  <a:schemeClr val="bg1"/>
                </a:solidFill>
                <a:latin typeface="メイリオ" panose="020B0604030504040204" pitchFamily="50" charset="-128"/>
                <a:ea typeface="メイリオ" panose="020B0604030504040204" pitchFamily="50" charset="-128"/>
              </a:rPr>
              <a:t>&amp; </a:t>
            </a:r>
            <a:r>
              <a:rPr lang="en-US" altLang="ja-JP" sz="1800" cap="none" dirty="0" err="1">
                <a:solidFill>
                  <a:schemeClr val="bg1"/>
                </a:solidFill>
                <a:latin typeface="メイリオ" panose="020B0604030504040204" pitchFamily="50" charset="-128"/>
                <a:ea typeface="メイリオ" panose="020B0604030504040204" pitchFamily="50" charset="-128"/>
              </a:rPr>
              <a:t>iStraw</a:t>
            </a:r>
            <a:r>
              <a:rPr lang="en-US" altLang="ja-JP" sz="1800" cap="none" baseline="30000" dirty="0">
                <a:solidFill>
                  <a:schemeClr val="bg1"/>
                </a:solidFill>
                <a:latin typeface="メイリオ" panose="020B0604030504040204" pitchFamily="50" charset="-128"/>
                <a:ea typeface="メイリオ" panose="020B0604030504040204" pitchFamily="50" charset="-128"/>
              </a:rPr>
              <a:t>®</a:t>
            </a:r>
            <a:r>
              <a:rPr lang="ja-JP" altLang="en-US" sz="1800" dirty="0">
                <a:solidFill>
                  <a:schemeClr val="bg1"/>
                </a:solidFill>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　　　</a:t>
            </a:r>
            <a:endParaRPr kumimoji="1" lang="ja-JP" altLang="en-US" dirty="0"/>
          </a:p>
        </p:txBody>
      </p:sp>
      <p:sp>
        <p:nvSpPr>
          <p:cNvPr id="2" name="スライド番号プレースホルダー 1">
            <a:extLst>
              <a:ext uri="{FF2B5EF4-FFF2-40B4-BE49-F238E27FC236}">
                <a16:creationId xmlns:a16="http://schemas.microsoft.com/office/drawing/2014/main" id="{C6591526-094C-8DE5-2B64-4BA039598017}"/>
              </a:ext>
            </a:extLst>
          </p:cNvPr>
          <p:cNvSpPr>
            <a:spLocks noGrp="1"/>
          </p:cNvSpPr>
          <p:nvPr>
            <p:ph type="sldNum" sz="quarter" idx="12"/>
          </p:nvPr>
        </p:nvSpPr>
        <p:spPr>
          <a:xfrm>
            <a:off x="5905771" y="10512784"/>
            <a:ext cx="642680" cy="1190978"/>
          </a:xfrm>
        </p:spPr>
        <p:txBody>
          <a:bodyPr/>
          <a:lstStyle/>
          <a:p>
            <a:fld id="{C99B675B-A5BE-4271-AA48-B0AA204B537C}" type="slidenum">
              <a:rPr kumimoji="1" lang="ja-JP" altLang="en-US" smtClean="0"/>
              <a:t>16</a:t>
            </a:fld>
            <a:endParaRPr kumimoji="1" lang="ja-JP" altLang="en-US" dirty="0"/>
          </a:p>
        </p:txBody>
      </p:sp>
      <p:pic>
        <p:nvPicPr>
          <p:cNvPr id="8" name="図 7">
            <a:extLst>
              <a:ext uri="{FF2B5EF4-FFF2-40B4-BE49-F238E27FC236}">
                <a16:creationId xmlns:a16="http://schemas.microsoft.com/office/drawing/2014/main" id="{741EF742-D543-C361-3A4A-9C67B2AFF4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3323" y="7937323"/>
            <a:ext cx="4494895" cy="3371171"/>
          </a:xfrm>
          <a:prstGeom prst="rect">
            <a:avLst/>
          </a:prstGeom>
        </p:spPr>
      </p:pic>
      <p:pic>
        <p:nvPicPr>
          <p:cNvPr id="11" name="図 10">
            <a:extLst>
              <a:ext uri="{FF2B5EF4-FFF2-40B4-BE49-F238E27FC236}">
                <a16:creationId xmlns:a16="http://schemas.microsoft.com/office/drawing/2014/main" id="{99D52FAB-41B0-5DF3-086C-69A057714F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3040" y="1225695"/>
            <a:ext cx="4467314" cy="3350486"/>
          </a:xfrm>
          <a:prstGeom prst="rect">
            <a:avLst/>
          </a:prstGeom>
        </p:spPr>
      </p:pic>
      <p:pic>
        <p:nvPicPr>
          <p:cNvPr id="3" name="図 2">
            <a:extLst>
              <a:ext uri="{FF2B5EF4-FFF2-40B4-BE49-F238E27FC236}">
                <a16:creationId xmlns:a16="http://schemas.microsoft.com/office/drawing/2014/main" id="{07D3732E-E1B5-F39F-F68B-B4D1C853FB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3854" y="5119958"/>
            <a:ext cx="2833835" cy="1594032"/>
          </a:xfrm>
          <a:prstGeom prst="rect">
            <a:avLst/>
          </a:prstGeom>
          <a:ln>
            <a:solidFill>
              <a:srgbClr val="00B0F0"/>
            </a:solidFill>
          </a:ln>
        </p:spPr>
      </p:pic>
      <p:sp>
        <p:nvSpPr>
          <p:cNvPr id="5" name="テキスト ボックス 4">
            <a:extLst>
              <a:ext uri="{FF2B5EF4-FFF2-40B4-BE49-F238E27FC236}">
                <a16:creationId xmlns:a16="http://schemas.microsoft.com/office/drawing/2014/main" id="{A294EEAC-B55E-3ABF-70F8-877F5AEEBC62}"/>
              </a:ext>
            </a:extLst>
          </p:cNvPr>
          <p:cNvSpPr txBox="1"/>
          <p:nvPr/>
        </p:nvSpPr>
        <p:spPr>
          <a:xfrm>
            <a:off x="1539048" y="6763880"/>
            <a:ext cx="3952813" cy="523220"/>
          </a:xfrm>
          <a:prstGeom prst="rect">
            <a:avLst/>
          </a:prstGeom>
          <a:noFill/>
        </p:spPr>
        <p:txBody>
          <a:bodyPr wrap="none" rtlCol="0">
            <a:spAutoFit/>
          </a:bodyPr>
          <a:lstStyle/>
          <a:p>
            <a:pPr algn="ctr"/>
            <a:r>
              <a:rPr kumimoji="1" lang="en-US" altLang="ja-JP" sz="1400" dirty="0">
                <a:solidFill>
                  <a:schemeClr val="bg1"/>
                </a:solidFill>
                <a:latin typeface="メイリオ" panose="020B0604030504040204" pitchFamily="50" charset="-128"/>
                <a:ea typeface="メイリオ" panose="020B0604030504040204" pitchFamily="50" charset="-128"/>
              </a:rPr>
              <a:t>View of bovine </a:t>
            </a:r>
            <a:r>
              <a:rPr kumimoji="1" lang="en-US" altLang="ja-JP" sz="1400" i="1" dirty="0">
                <a:solidFill>
                  <a:schemeClr val="bg1"/>
                </a:solidFill>
                <a:latin typeface="メイリオ" panose="020B0604030504040204" pitchFamily="50" charset="-128"/>
                <a:ea typeface="メイリオ" panose="020B0604030504040204" pitchFamily="50" charset="-128"/>
              </a:rPr>
              <a:t>in-vitro </a:t>
            </a:r>
            <a:r>
              <a:rPr kumimoji="1" lang="en-US" altLang="ja-JP" sz="1400" dirty="0">
                <a:solidFill>
                  <a:schemeClr val="bg1"/>
                </a:solidFill>
                <a:latin typeface="メイリオ" panose="020B0604030504040204" pitchFamily="50" charset="-128"/>
                <a:ea typeface="メイリオ" panose="020B0604030504040204" pitchFamily="50" charset="-128"/>
              </a:rPr>
              <a:t>produced blastocyst</a:t>
            </a:r>
          </a:p>
          <a:p>
            <a:pPr algn="ctr"/>
            <a:r>
              <a:rPr kumimoji="1" lang="en-US" altLang="ja-JP" sz="1400" dirty="0">
                <a:solidFill>
                  <a:schemeClr val="bg1"/>
                </a:solidFill>
                <a:latin typeface="メイリオ" panose="020B0604030504040204" pitchFamily="50" charset="-128"/>
                <a:ea typeface="メイリオ" panose="020B0604030504040204" pitchFamily="50" charset="-128"/>
              </a:rPr>
              <a:t>through a wall of </a:t>
            </a:r>
            <a:r>
              <a:rPr kumimoji="1" lang="en-US" altLang="ja-JP" sz="1400" dirty="0" err="1">
                <a:solidFill>
                  <a:schemeClr val="bg1"/>
                </a:solidFill>
                <a:latin typeface="メイリオ" panose="020B0604030504040204" pitchFamily="50" charset="-128"/>
                <a:ea typeface="メイリオ" panose="020B0604030504040204" pitchFamily="50" charset="-128"/>
              </a:rPr>
              <a:t>Emvisible</a:t>
            </a:r>
            <a:r>
              <a:rPr kumimoji="1" lang="en-US" altLang="ja-JP" sz="1400" dirty="0">
                <a:solidFill>
                  <a:schemeClr val="bg1"/>
                </a:solidFill>
                <a:latin typeface="メイリオ" panose="020B0604030504040204" pitchFamily="50" charset="-128"/>
                <a:ea typeface="メイリオ" panose="020B0604030504040204" pitchFamily="50" charset="-128"/>
              </a:rPr>
              <a:t> straw</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CE08C99B-BFA2-F9FD-2049-0584ECC9F85C}"/>
              </a:ext>
            </a:extLst>
          </p:cNvPr>
          <p:cNvSpPr txBox="1"/>
          <p:nvPr/>
        </p:nvSpPr>
        <p:spPr>
          <a:xfrm>
            <a:off x="974362" y="11464717"/>
            <a:ext cx="5061474" cy="338554"/>
          </a:xfrm>
          <a:prstGeom prst="rect">
            <a:avLst/>
          </a:prstGeom>
          <a:noFill/>
        </p:spPr>
        <p:txBody>
          <a:bodyPr wrap="square">
            <a:spAutoFit/>
          </a:bodyPr>
          <a:lstStyle/>
          <a:p>
            <a:pPr algn="ctr"/>
            <a:r>
              <a:rPr lang="en-US" altLang="ja-JP" sz="1600" dirty="0">
                <a:solidFill>
                  <a:schemeClr val="bg1"/>
                </a:solidFill>
                <a:latin typeface="メイリオ" panose="020B0604030504040204" pitchFamily="50" charset="-128"/>
                <a:ea typeface="メイリオ" panose="020B0604030504040204" pitchFamily="50" charset="-128"/>
              </a:rPr>
              <a:t>G-PET straw</a:t>
            </a:r>
            <a:r>
              <a:rPr lang="ja-JP" altLang="en-US" sz="1600" dirty="0">
                <a:solidFill>
                  <a:schemeClr val="bg1"/>
                </a:solidFill>
                <a:latin typeface="メイリオ" panose="020B0604030504040204" pitchFamily="50" charset="-128"/>
                <a:ea typeface="メイリオ" panose="020B0604030504040204" pitchFamily="50" charset="-128"/>
              </a:rPr>
              <a:t> </a:t>
            </a:r>
            <a:r>
              <a:rPr lang="en-US" altLang="ja-JP" sz="1600" dirty="0">
                <a:solidFill>
                  <a:schemeClr val="bg1"/>
                </a:solidFill>
                <a:latin typeface="メイリオ" panose="020B0604030504040204" pitchFamily="50" charset="-128"/>
                <a:ea typeface="メイリオ" panose="020B0604030504040204" pitchFamily="50" charset="-128"/>
              </a:rPr>
              <a:t>supplied</a:t>
            </a:r>
            <a:r>
              <a:rPr lang="ja-JP" altLang="en-US" sz="1600" dirty="0">
                <a:solidFill>
                  <a:schemeClr val="bg1"/>
                </a:solidFill>
                <a:latin typeface="メイリオ" panose="020B0604030504040204" pitchFamily="50" charset="-128"/>
                <a:ea typeface="メイリオ" panose="020B0604030504040204" pitchFamily="50" charset="-128"/>
              </a:rPr>
              <a:t> </a:t>
            </a:r>
            <a:r>
              <a:rPr lang="en-US" altLang="ja-JP" sz="1600" dirty="0">
                <a:solidFill>
                  <a:schemeClr val="bg1"/>
                </a:solidFill>
                <a:latin typeface="メイリオ" panose="020B0604030504040204" pitchFamily="50" charset="-128"/>
                <a:ea typeface="メイリオ" panose="020B0604030504040204" pitchFamily="50" charset="-128"/>
              </a:rPr>
              <a:t>by other manufacturer</a:t>
            </a:r>
            <a:r>
              <a:rPr lang="ja-JP" altLang="en-US" sz="1600" dirty="0">
                <a:solidFill>
                  <a:schemeClr val="bg1"/>
                </a:solidFill>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　　　</a:t>
            </a:r>
            <a:endParaRPr kumimoji="1" lang="ja-JP" altLang="en-US" sz="1600" dirty="0"/>
          </a:p>
        </p:txBody>
      </p:sp>
    </p:spTree>
    <p:extLst>
      <p:ext uri="{BB962C8B-B14F-4D97-AF65-F5344CB8AC3E}">
        <p14:creationId xmlns:p14="http://schemas.microsoft.com/office/powerpoint/2010/main" val="63407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88B947-1116-FEBF-6567-9768A496A685}"/>
              </a:ext>
            </a:extLst>
          </p:cNvPr>
          <p:cNvSpPr>
            <a:spLocks noGrp="1"/>
          </p:cNvSpPr>
          <p:nvPr>
            <p:ph type="sldNum" sz="quarter" idx="12"/>
          </p:nvPr>
        </p:nvSpPr>
        <p:spPr>
          <a:xfrm>
            <a:off x="5854566" y="10675882"/>
            <a:ext cx="642680" cy="1190978"/>
          </a:xfrm>
        </p:spPr>
        <p:txBody>
          <a:bodyPr/>
          <a:lstStyle/>
          <a:p>
            <a:fld id="{C99B675B-A5BE-4271-AA48-B0AA204B537C}" type="slidenum">
              <a:rPr kumimoji="1" lang="ja-JP" altLang="en-US" smtClean="0"/>
              <a:t>17</a:t>
            </a:fld>
            <a:endParaRPr kumimoji="1" lang="ja-JP" altLang="en-US" dirty="0"/>
          </a:p>
        </p:txBody>
      </p:sp>
      <p:pic>
        <p:nvPicPr>
          <p:cNvPr id="8" name="図 7">
            <a:extLst>
              <a:ext uri="{FF2B5EF4-FFF2-40B4-BE49-F238E27FC236}">
                <a16:creationId xmlns:a16="http://schemas.microsoft.com/office/drawing/2014/main" id="{BAD696B4-13B0-B335-00D0-7894BBE01E91}"/>
              </a:ext>
            </a:extLst>
          </p:cNvPr>
          <p:cNvPicPr>
            <a:picLocks noChangeAspect="1"/>
          </p:cNvPicPr>
          <p:nvPr/>
        </p:nvPicPr>
        <p:blipFill>
          <a:blip r:embed="rId2"/>
          <a:stretch>
            <a:fillRect/>
          </a:stretch>
        </p:blipFill>
        <p:spPr>
          <a:xfrm>
            <a:off x="0" y="1516117"/>
            <a:ext cx="6858000" cy="9159765"/>
          </a:xfrm>
          <a:prstGeom prst="rect">
            <a:avLst/>
          </a:prstGeom>
        </p:spPr>
      </p:pic>
      <p:sp>
        <p:nvSpPr>
          <p:cNvPr id="9" name="テキスト ボックス 8">
            <a:extLst>
              <a:ext uri="{FF2B5EF4-FFF2-40B4-BE49-F238E27FC236}">
                <a16:creationId xmlns:a16="http://schemas.microsoft.com/office/drawing/2014/main" id="{78EBEFA5-0CF8-A3FA-C20E-F57C8DC2FCDF}"/>
              </a:ext>
            </a:extLst>
          </p:cNvPr>
          <p:cNvSpPr txBox="1"/>
          <p:nvPr/>
        </p:nvSpPr>
        <p:spPr>
          <a:xfrm>
            <a:off x="533912" y="612813"/>
            <a:ext cx="6296724" cy="646331"/>
          </a:xfrm>
          <a:prstGeom prst="rect">
            <a:avLst/>
          </a:prstGeom>
          <a:noFill/>
        </p:spPr>
        <p:txBody>
          <a:bodyPr wrap="none" rtlCol="0">
            <a:spAutoFit/>
          </a:bodyPr>
          <a:lstStyle/>
          <a:p>
            <a:r>
              <a:rPr kumimoji="1" lang="en-US" altLang="ja-JP" b="1" dirty="0" err="1">
                <a:solidFill>
                  <a:srgbClr val="FF0000"/>
                </a:solidFill>
                <a:latin typeface="+mj-ea"/>
                <a:ea typeface="+mj-ea"/>
              </a:rPr>
              <a:t>iSeed</a:t>
            </a:r>
            <a:r>
              <a:rPr kumimoji="1" lang="ja-JP" altLang="en-US" b="1" dirty="0">
                <a:solidFill>
                  <a:srgbClr val="0000FF"/>
                </a:solidFill>
                <a:latin typeface="+mj-ea"/>
                <a:ea typeface="+mj-ea"/>
              </a:rPr>
              <a:t> </a:t>
            </a:r>
            <a:r>
              <a:rPr kumimoji="1" lang="en-US" altLang="ja-JP" b="1" dirty="0">
                <a:solidFill>
                  <a:srgbClr val="0000FF"/>
                </a:solidFill>
                <a:latin typeface="+mj-ea"/>
                <a:ea typeface="+mj-ea"/>
              </a:rPr>
              <a:t>can change your existing stocked straws to </a:t>
            </a:r>
          </a:p>
          <a:p>
            <a:r>
              <a:rPr kumimoji="1" lang="en-US" altLang="ja-JP" b="1" dirty="0">
                <a:solidFill>
                  <a:srgbClr val="0000FF"/>
                </a:solidFill>
                <a:latin typeface="+mj-ea"/>
                <a:ea typeface="+mj-ea"/>
              </a:rPr>
              <a:t>self-seeding straws</a:t>
            </a:r>
            <a:r>
              <a:rPr kumimoji="1" lang="ja-JP" altLang="en-US" b="1" dirty="0">
                <a:solidFill>
                  <a:srgbClr val="0000FF"/>
                </a:solidFill>
                <a:latin typeface="+mj-ea"/>
                <a:ea typeface="+mj-ea"/>
              </a:rPr>
              <a:t>！</a:t>
            </a:r>
          </a:p>
        </p:txBody>
      </p:sp>
      <p:pic>
        <p:nvPicPr>
          <p:cNvPr id="4" name="図 3">
            <a:extLst>
              <a:ext uri="{FF2B5EF4-FFF2-40B4-BE49-F238E27FC236}">
                <a16:creationId xmlns:a16="http://schemas.microsoft.com/office/drawing/2014/main" id="{6F78AF76-95F2-1DD1-B0F8-8C58299401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1321" y="10655895"/>
            <a:ext cx="2389017" cy="1103726"/>
          </a:xfrm>
          <a:prstGeom prst="rect">
            <a:avLst/>
          </a:prstGeom>
          <a:effectLst>
            <a:glow rad="63500">
              <a:schemeClr val="accent3">
                <a:satMod val="175000"/>
                <a:alpha val="40000"/>
              </a:schemeClr>
            </a:glow>
          </a:effectLst>
        </p:spPr>
      </p:pic>
      <p:sp>
        <p:nvSpPr>
          <p:cNvPr id="5" name="テキスト ボックス 4">
            <a:extLst>
              <a:ext uri="{FF2B5EF4-FFF2-40B4-BE49-F238E27FC236}">
                <a16:creationId xmlns:a16="http://schemas.microsoft.com/office/drawing/2014/main" id="{4FA82DC1-DBA8-8343-DFA8-0B2368EB1876}"/>
              </a:ext>
            </a:extLst>
          </p:cNvPr>
          <p:cNvSpPr txBox="1"/>
          <p:nvPr/>
        </p:nvSpPr>
        <p:spPr>
          <a:xfrm>
            <a:off x="3590041" y="10853741"/>
            <a:ext cx="2627642" cy="646331"/>
          </a:xfrm>
          <a:prstGeom prst="rect">
            <a:avLst/>
          </a:prstGeom>
          <a:noFill/>
        </p:spPr>
        <p:txBody>
          <a:bodyPr wrap="none" rtlCol="0">
            <a:spAutoFit/>
          </a:bodyPr>
          <a:lstStyle/>
          <a:p>
            <a:r>
              <a:rPr kumimoji="1" lang="en-US" altLang="ja-JP" dirty="0" err="1">
                <a:solidFill>
                  <a:schemeClr val="bg1"/>
                </a:solidFill>
                <a:latin typeface="+mn-ea"/>
              </a:rPr>
              <a:t>iSeed</a:t>
            </a:r>
            <a:r>
              <a:rPr kumimoji="1" lang="en-US" altLang="ja-JP" dirty="0">
                <a:solidFill>
                  <a:schemeClr val="bg1"/>
                </a:solidFill>
                <a:latin typeface="+mn-ea"/>
              </a:rPr>
              <a:t> in 110mn CaCl</a:t>
            </a:r>
            <a:r>
              <a:rPr kumimoji="1" lang="en-US" altLang="ja-JP" baseline="-25000" dirty="0">
                <a:solidFill>
                  <a:schemeClr val="bg1"/>
                </a:solidFill>
                <a:latin typeface="+mn-ea"/>
              </a:rPr>
              <a:t>2</a:t>
            </a:r>
          </a:p>
          <a:p>
            <a:r>
              <a:rPr kumimoji="1" lang="en-US" altLang="ja-JP" dirty="0">
                <a:solidFill>
                  <a:schemeClr val="bg1"/>
                </a:solidFill>
                <a:latin typeface="+mn-ea"/>
              </a:rPr>
              <a:t>solution </a:t>
            </a:r>
            <a:endParaRPr kumimoji="1" lang="ja-JP" altLang="en-US" dirty="0">
              <a:solidFill>
                <a:schemeClr val="bg1"/>
              </a:solidFill>
              <a:latin typeface="+mn-ea"/>
            </a:endParaRPr>
          </a:p>
        </p:txBody>
      </p:sp>
      <p:sp>
        <p:nvSpPr>
          <p:cNvPr id="3" name="正方形/長方形 2">
            <a:extLst>
              <a:ext uri="{FF2B5EF4-FFF2-40B4-BE49-F238E27FC236}">
                <a16:creationId xmlns:a16="http://schemas.microsoft.com/office/drawing/2014/main" id="{BC6B0C67-19BF-AD07-3FA7-E5F7A89D5D37}"/>
              </a:ext>
            </a:extLst>
          </p:cNvPr>
          <p:cNvSpPr/>
          <p:nvPr/>
        </p:nvSpPr>
        <p:spPr>
          <a:xfrm>
            <a:off x="360753" y="1516117"/>
            <a:ext cx="5720675" cy="7659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697C54D-EA13-66C3-EFAE-6F540C18BE22}"/>
              </a:ext>
            </a:extLst>
          </p:cNvPr>
          <p:cNvSpPr txBox="1"/>
          <p:nvPr/>
        </p:nvSpPr>
        <p:spPr>
          <a:xfrm>
            <a:off x="1750494" y="2280752"/>
            <a:ext cx="3357009" cy="369332"/>
          </a:xfrm>
          <a:prstGeom prst="rect">
            <a:avLst/>
          </a:prstGeom>
          <a:solidFill>
            <a:schemeClr val="tx1"/>
          </a:solidFill>
        </p:spPr>
        <p:txBody>
          <a:bodyPr wrap="none" rtlCol="0">
            <a:spAutoFit/>
          </a:bodyPr>
          <a:lstStyle/>
          <a:p>
            <a:r>
              <a:rPr kumimoji="1" lang="en-US" altLang="ja-JP" dirty="0">
                <a:solidFill>
                  <a:schemeClr val="bg1"/>
                </a:solidFill>
              </a:rPr>
              <a:t>Droplet for self-ice formation</a:t>
            </a:r>
            <a:endParaRPr kumimoji="1" lang="ja-JP" altLang="en-US" dirty="0">
              <a:solidFill>
                <a:schemeClr val="bg1"/>
              </a:solidFill>
            </a:endParaRPr>
          </a:p>
        </p:txBody>
      </p:sp>
      <p:sp>
        <p:nvSpPr>
          <p:cNvPr id="7" name="正方形/長方形 6">
            <a:extLst>
              <a:ext uri="{FF2B5EF4-FFF2-40B4-BE49-F238E27FC236}">
                <a16:creationId xmlns:a16="http://schemas.microsoft.com/office/drawing/2014/main" id="{C3323D7A-C12F-9608-EE66-B05D7F2303F8}"/>
              </a:ext>
            </a:extLst>
          </p:cNvPr>
          <p:cNvSpPr/>
          <p:nvPr/>
        </p:nvSpPr>
        <p:spPr>
          <a:xfrm>
            <a:off x="1" y="8113749"/>
            <a:ext cx="6858000" cy="2377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bg1"/>
                </a:solidFill>
                <a:latin typeface="+mn-ea"/>
              </a:rPr>
              <a:t>     View of Ice germination from </a:t>
            </a:r>
            <a:r>
              <a:rPr kumimoji="1" lang="en-US" altLang="ja-JP" dirty="0" err="1">
                <a:solidFill>
                  <a:schemeClr val="bg1"/>
                </a:solidFill>
                <a:latin typeface="+mn-ea"/>
              </a:rPr>
              <a:t>iSeed</a:t>
            </a:r>
            <a:r>
              <a:rPr kumimoji="1" lang="en-US" altLang="ja-JP" dirty="0">
                <a:solidFill>
                  <a:schemeClr val="bg1"/>
                </a:solidFill>
                <a:latin typeface="+mn-ea"/>
              </a:rPr>
              <a:t> in immersed in     </a:t>
            </a:r>
          </a:p>
          <a:p>
            <a:r>
              <a:rPr kumimoji="1" lang="en-US" altLang="ja-JP" dirty="0">
                <a:solidFill>
                  <a:schemeClr val="bg1"/>
                </a:solidFill>
                <a:latin typeface="+mn-ea"/>
              </a:rPr>
              <a:t>     distilled water at -4.0</a:t>
            </a:r>
            <a:r>
              <a:rPr kumimoji="1" lang="ja-JP" altLang="en-US" dirty="0">
                <a:solidFill>
                  <a:schemeClr val="bg1"/>
                </a:solidFill>
                <a:latin typeface="+mn-ea"/>
              </a:rPr>
              <a:t>℃ </a:t>
            </a:r>
            <a:r>
              <a:rPr kumimoji="1" lang="en-US" altLang="ja-JP" dirty="0">
                <a:solidFill>
                  <a:schemeClr val="bg1"/>
                </a:solidFill>
                <a:latin typeface="+mn-ea"/>
              </a:rPr>
              <a:t>using low-temperature  </a:t>
            </a:r>
          </a:p>
          <a:p>
            <a:r>
              <a:rPr kumimoji="1" lang="en-US" altLang="ja-JP" dirty="0">
                <a:solidFill>
                  <a:schemeClr val="bg1"/>
                </a:solidFill>
                <a:latin typeface="+mn-ea"/>
              </a:rPr>
              <a:t>     microscope. The temperature increased to -2.8 </a:t>
            </a:r>
            <a:r>
              <a:rPr kumimoji="1" lang="ja-JP" altLang="en-US" dirty="0">
                <a:solidFill>
                  <a:schemeClr val="bg1"/>
                </a:solidFill>
                <a:latin typeface="+mn-ea"/>
              </a:rPr>
              <a:t>℃ </a:t>
            </a:r>
            <a:r>
              <a:rPr kumimoji="1" lang="en-US" altLang="ja-JP" dirty="0">
                <a:solidFill>
                  <a:schemeClr val="bg1"/>
                </a:solidFill>
                <a:latin typeface="+mn-ea"/>
              </a:rPr>
              <a:t>by </a:t>
            </a:r>
          </a:p>
          <a:p>
            <a:r>
              <a:rPr kumimoji="1" lang="en-US" altLang="ja-JP" dirty="0">
                <a:solidFill>
                  <a:schemeClr val="bg1"/>
                </a:solidFill>
                <a:latin typeface="+mn-ea"/>
              </a:rPr>
              <a:t>     the latent heat.</a:t>
            </a:r>
            <a:endParaRPr kumimoji="1" lang="ja-JP" altLang="en-US" dirty="0">
              <a:solidFill>
                <a:schemeClr val="bg1"/>
              </a:solidFill>
              <a:latin typeface="+mn-ea"/>
            </a:endParaRPr>
          </a:p>
        </p:txBody>
      </p:sp>
      <p:pic>
        <p:nvPicPr>
          <p:cNvPr id="10" name="図 9">
            <a:extLst>
              <a:ext uri="{FF2B5EF4-FFF2-40B4-BE49-F238E27FC236}">
                <a16:creationId xmlns:a16="http://schemas.microsoft.com/office/drawing/2014/main" id="{CD2BBEF3-82B3-E482-1173-3029E07D0C69}"/>
              </a:ext>
            </a:extLst>
          </p:cNvPr>
          <p:cNvPicPr>
            <a:picLocks noChangeAspect="1"/>
          </p:cNvPicPr>
          <p:nvPr/>
        </p:nvPicPr>
        <p:blipFill>
          <a:blip r:embed="rId4"/>
          <a:stretch>
            <a:fillRect/>
          </a:stretch>
        </p:blipFill>
        <p:spPr>
          <a:xfrm>
            <a:off x="431726" y="4402388"/>
            <a:ext cx="5994543" cy="4304592"/>
          </a:xfrm>
          <a:prstGeom prst="rect">
            <a:avLst/>
          </a:prstGeom>
        </p:spPr>
      </p:pic>
    </p:spTree>
    <p:extLst>
      <p:ext uri="{BB962C8B-B14F-4D97-AF65-F5344CB8AC3E}">
        <p14:creationId xmlns:p14="http://schemas.microsoft.com/office/powerpoint/2010/main" val="1446842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グラフィックス 1">
            <a:extLst>
              <a:ext uri="{FF2B5EF4-FFF2-40B4-BE49-F238E27FC236}">
                <a16:creationId xmlns:a16="http://schemas.microsoft.com/office/drawing/2014/main" id="{59DC468A-CBF5-4245-A385-9956FE5291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5" y="1373501"/>
            <a:ext cx="6645910" cy="3086100"/>
          </a:xfrm>
          <a:prstGeom prst="rect">
            <a:avLst/>
          </a:prstGeom>
        </p:spPr>
      </p:pic>
      <p:sp>
        <p:nvSpPr>
          <p:cNvPr id="3" name="スライド番号プレースホルダー 2">
            <a:extLst>
              <a:ext uri="{FF2B5EF4-FFF2-40B4-BE49-F238E27FC236}">
                <a16:creationId xmlns:a16="http://schemas.microsoft.com/office/drawing/2014/main" id="{EAD7E5C8-762B-06D6-0D5E-0AE2003C26C6}"/>
              </a:ext>
            </a:extLst>
          </p:cNvPr>
          <p:cNvSpPr>
            <a:spLocks noGrp="1"/>
          </p:cNvSpPr>
          <p:nvPr>
            <p:ph type="sldNum" sz="quarter" idx="12"/>
          </p:nvPr>
        </p:nvSpPr>
        <p:spPr>
          <a:xfrm>
            <a:off x="5978176" y="10576863"/>
            <a:ext cx="642680" cy="1190978"/>
          </a:xfrm>
        </p:spPr>
        <p:txBody>
          <a:bodyPr/>
          <a:lstStyle/>
          <a:p>
            <a:fld id="{C99B675B-A5BE-4271-AA48-B0AA204B537C}" type="slidenum">
              <a:rPr kumimoji="1" lang="ja-JP" altLang="en-US" smtClean="0"/>
              <a:t>18</a:t>
            </a:fld>
            <a:endParaRPr kumimoji="1" lang="ja-JP" altLang="en-US" dirty="0"/>
          </a:p>
        </p:txBody>
      </p:sp>
      <p:sp>
        <p:nvSpPr>
          <p:cNvPr id="10" name="Rectangle 3">
            <a:extLst>
              <a:ext uri="{FF2B5EF4-FFF2-40B4-BE49-F238E27FC236}">
                <a16:creationId xmlns:a16="http://schemas.microsoft.com/office/drawing/2014/main" id="{54AB1DCB-DCA1-D5F0-67A8-6CB52C92749E}"/>
              </a:ext>
            </a:extLst>
          </p:cNvPr>
          <p:cNvSpPr>
            <a:spLocks noChangeArrowheads="1"/>
          </p:cNvSpPr>
          <p:nvPr/>
        </p:nvSpPr>
        <p:spPr bwMode="auto">
          <a:xfrm>
            <a:off x="577386" y="3930592"/>
            <a:ext cx="6043470" cy="678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Papers associated with </a:t>
            </a:r>
            <a:r>
              <a:rPr lang="en-US" altLang="ja-JP" sz="1400"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iSeed</a:t>
            </a:r>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400" b="1"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spcBef>
                <a:spcPts val="1200"/>
              </a:spcBef>
            </a:pPr>
            <a:r>
              <a:rPr lang="ja-JP" altLang="en-US"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 Kojima, T. Soma and N.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Oguri</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Effect of silver iodide as an ice inducer on viability of frozen-thawed rabbit morulae. </a:t>
            </a:r>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Theriogenology</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26(3):341-352 (1986).</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pPr>
            <a:r>
              <a:rPr lang="ja-JP" altLang="en-US"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Toshiyuki Kojima, Tadashi Soma and Norihiko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Oguri</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Application of ice induction method using silver iodide to cryopreservation of bovine embryos. </a:t>
            </a:r>
            <a:r>
              <a:rPr lang="en-US" altLang="ja-JP" sz="1400"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Jpn</a:t>
            </a:r>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J Anim </a:t>
            </a:r>
            <a:r>
              <a:rPr lang="en-US" altLang="ja-JP" sz="1400"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Reprod</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33(2):73-76 (1987) in Japanese with English Summary.</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pPr>
            <a:r>
              <a:rPr lang="ja-JP" altLang="en-US"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 Kojima, T. Soma and N.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Oguri</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Effect of ice nucleation by droplet of immobilized silver iodide on freezing of rabbit and bovine embryos. </a:t>
            </a:r>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Theriogenology</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30(6):1199-1207 (1988).</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pPr>
            <a:r>
              <a:rPr lang="ja-JP" altLang="en-US"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Toshiyuki Kojima. Studies on Cryopreservation of Mammalian Embryos </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pP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-Induction of Ice Formation with Droplets of Silver Iodide Immobilized in Alginate Gel-</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pP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SATO AWARD LECTURE FOR 1991 </a:t>
            </a:r>
            <a:r>
              <a:rPr lang="en-US" altLang="ja-JP" sz="1400"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Jpn</a:t>
            </a:r>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J Anim </a:t>
            </a:r>
            <a:r>
              <a:rPr lang="en-US" altLang="ja-JP" sz="1400"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Reprod</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37(5):13P-24p (1991) in Japanese with English Summary.</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lnSpc>
                <a:spcPct val="150000"/>
              </a:lnSpc>
            </a:pPr>
            <a:r>
              <a:rPr lang="ja-JP" altLang="en-US"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Y.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Fujino</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Y.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Ujisato</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K. Endo, T.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Tomizuka</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T. Kojima and N. </a:t>
            </a:r>
            <a:r>
              <a:rPr lang="en-US" altLang="ja-JP" sz="1400"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Oguri</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Cryoprotective effect of egg yolk in cryopreservation of porcine embryos. </a:t>
            </a:r>
            <a:r>
              <a:rPr lang="en-US" altLang="ja-JP" sz="14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Cryobiology</a:t>
            </a:r>
            <a:r>
              <a:rPr lang="en-US" altLang="ja-JP" sz="14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30:299-305 (1993).</a:t>
            </a:r>
            <a:endParaRPr lang="en-US" altLang="ja-JP" sz="1400" dirty="0">
              <a:solidFill>
                <a:schemeClr val="bg1"/>
              </a:solidFill>
              <a:latin typeface="メイリオ" panose="020B0604030504040204" pitchFamily="50" charset="-128"/>
              <a:ea typeface="メイリオ" panose="020B0604030504040204" pitchFamily="50" charset="-128"/>
            </a:endParaRPr>
          </a:p>
          <a:p>
            <a:pPr lvl="0" defTabSz="914400"/>
            <a:endParaRPr lang="ja-JP" altLang="en-US" sz="1200" dirty="0">
              <a:solidFill>
                <a:schemeClr val="bg1"/>
              </a:solidFill>
            </a:endParaRPr>
          </a:p>
        </p:txBody>
      </p:sp>
      <p:sp>
        <p:nvSpPr>
          <p:cNvPr id="11" name="テキスト ボックス 10">
            <a:extLst>
              <a:ext uri="{FF2B5EF4-FFF2-40B4-BE49-F238E27FC236}">
                <a16:creationId xmlns:a16="http://schemas.microsoft.com/office/drawing/2014/main" id="{CFEA1FC2-795C-7926-788C-B2BE9E4D4839}"/>
              </a:ext>
            </a:extLst>
          </p:cNvPr>
          <p:cNvSpPr txBox="1"/>
          <p:nvPr/>
        </p:nvSpPr>
        <p:spPr>
          <a:xfrm>
            <a:off x="2903480" y="1692508"/>
            <a:ext cx="1072730" cy="461665"/>
          </a:xfrm>
          <a:prstGeom prst="rect">
            <a:avLst/>
          </a:prstGeom>
          <a:noFill/>
        </p:spPr>
        <p:txBody>
          <a:bodyPr wrap="none" rtlCol="0">
            <a:spAutoFit/>
          </a:bodyPr>
          <a:lstStyle/>
          <a:p>
            <a:r>
              <a:rPr kumimoji="1" lang="en-US" altLang="ja-JP" sz="2400" b="1" dirty="0" err="1">
                <a:solidFill>
                  <a:srgbClr val="00B0F0"/>
                </a:solidFill>
                <a:latin typeface="+mj-ea"/>
                <a:ea typeface="+mj-ea"/>
              </a:rPr>
              <a:t>iSeed</a:t>
            </a:r>
            <a:endParaRPr kumimoji="1" lang="ja-JP" altLang="en-US" sz="2400" b="1" dirty="0">
              <a:solidFill>
                <a:srgbClr val="00B0F0"/>
              </a:solidFill>
              <a:latin typeface="+mj-ea"/>
              <a:ea typeface="+mj-ea"/>
            </a:endParaRPr>
          </a:p>
        </p:txBody>
      </p:sp>
      <p:sp>
        <p:nvSpPr>
          <p:cNvPr id="2" name="テキスト ボックス 1">
            <a:extLst>
              <a:ext uri="{FF2B5EF4-FFF2-40B4-BE49-F238E27FC236}">
                <a16:creationId xmlns:a16="http://schemas.microsoft.com/office/drawing/2014/main" id="{8BDAE6BA-1CB8-076D-D8A4-2E091ABC8825}"/>
              </a:ext>
            </a:extLst>
          </p:cNvPr>
          <p:cNvSpPr txBox="1"/>
          <p:nvPr/>
        </p:nvSpPr>
        <p:spPr>
          <a:xfrm>
            <a:off x="293729" y="950388"/>
            <a:ext cx="6610784" cy="707886"/>
          </a:xfrm>
          <a:prstGeom prst="rect">
            <a:avLst/>
          </a:prstGeom>
          <a:noFill/>
        </p:spPr>
        <p:txBody>
          <a:bodyPr wrap="none" rtlCol="0">
            <a:spAutoFit/>
          </a:bodyPr>
          <a:lstStyle/>
          <a:p>
            <a:pPr algn="ctr"/>
            <a:r>
              <a:rPr kumimoji="1" lang="en-US" altLang="ja-JP" sz="2000" b="1" dirty="0" err="1">
                <a:solidFill>
                  <a:srgbClr val="0000FF"/>
                </a:solidFill>
                <a:latin typeface="+mj-ea"/>
                <a:ea typeface="+mj-ea"/>
              </a:rPr>
              <a:t>iSeed</a:t>
            </a:r>
            <a:r>
              <a:rPr kumimoji="1" lang="ja-JP" altLang="en-US" sz="2000" b="1" dirty="0">
                <a:solidFill>
                  <a:srgbClr val="0000FF"/>
                </a:solidFill>
                <a:latin typeface="+mj-ea"/>
                <a:ea typeface="+mj-ea"/>
              </a:rPr>
              <a:t> </a:t>
            </a:r>
            <a:r>
              <a:rPr kumimoji="1" lang="en-US" altLang="ja-JP" sz="2000" b="1" dirty="0">
                <a:solidFill>
                  <a:srgbClr val="0000FF"/>
                </a:solidFill>
                <a:latin typeface="+mj-ea"/>
                <a:ea typeface="+mj-ea"/>
              </a:rPr>
              <a:t>can change your existing stocked straws </a:t>
            </a:r>
          </a:p>
          <a:p>
            <a:pPr algn="ctr"/>
            <a:r>
              <a:rPr kumimoji="1" lang="en-US" altLang="ja-JP" sz="2000" b="1" dirty="0">
                <a:solidFill>
                  <a:srgbClr val="0000FF"/>
                </a:solidFill>
                <a:latin typeface="+mj-ea"/>
                <a:ea typeface="+mj-ea"/>
              </a:rPr>
              <a:t>to self-seeding straws</a:t>
            </a:r>
            <a:r>
              <a:rPr kumimoji="1" lang="ja-JP" altLang="en-US" sz="2000" b="1" dirty="0">
                <a:solidFill>
                  <a:srgbClr val="0000FF"/>
                </a:solidFill>
                <a:latin typeface="+mj-ea"/>
                <a:ea typeface="+mj-ea"/>
              </a:rPr>
              <a:t> ！</a:t>
            </a:r>
          </a:p>
        </p:txBody>
      </p:sp>
      <p:sp>
        <p:nvSpPr>
          <p:cNvPr id="4" name="テキスト ボックス 3">
            <a:extLst>
              <a:ext uri="{FF2B5EF4-FFF2-40B4-BE49-F238E27FC236}">
                <a16:creationId xmlns:a16="http://schemas.microsoft.com/office/drawing/2014/main" id="{2078FCA7-D5FB-86F5-32DE-941BBD5EF9BD}"/>
              </a:ext>
            </a:extLst>
          </p:cNvPr>
          <p:cNvSpPr txBox="1"/>
          <p:nvPr/>
        </p:nvSpPr>
        <p:spPr>
          <a:xfrm>
            <a:off x="591149" y="2242132"/>
            <a:ext cx="5474576" cy="369332"/>
          </a:xfrm>
          <a:prstGeom prst="rect">
            <a:avLst/>
          </a:prstGeom>
          <a:noFill/>
        </p:spPr>
        <p:txBody>
          <a:bodyPr wrap="none" rtlCol="0">
            <a:spAutoFit/>
          </a:bodyPr>
          <a:lstStyle/>
          <a:p>
            <a:r>
              <a:rPr kumimoji="1" lang="en-US" altLang="ja-JP" dirty="0">
                <a:solidFill>
                  <a:schemeClr val="bg1"/>
                </a:solidFill>
                <a:latin typeface="+mn-ea"/>
              </a:rPr>
              <a:t>The manner of aspiration of </a:t>
            </a:r>
            <a:r>
              <a:rPr kumimoji="1" lang="en-US" altLang="ja-JP" dirty="0" err="1">
                <a:solidFill>
                  <a:schemeClr val="bg1"/>
                </a:solidFill>
                <a:latin typeface="+mn-ea"/>
              </a:rPr>
              <a:t>iSeed</a:t>
            </a:r>
            <a:r>
              <a:rPr kumimoji="1" lang="en-US" altLang="ja-JP" dirty="0">
                <a:solidFill>
                  <a:schemeClr val="bg1"/>
                </a:solidFill>
                <a:latin typeface="+mn-ea"/>
              </a:rPr>
              <a:t> with embryo</a:t>
            </a:r>
            <a:endParaRPr kumimoji="1" lang="ja-JP" altLang="en-US" dirty="0">
              <a:solidFill>
                <a:schemeClr val="bg1"/>
              </a:solidFill>
              <a:latin typeface="+mn-ea"/>
            </a:endParaRPr>
          </a:p>
        </p:txBody>
      </p:sp>
      <p:sp>
        <p:nvSpPr>
          <p:cNvPr id="5" name="テキスト ボックス 4">
            <a:extLst>
              <a:ext uri="{FF2B5EF4-FFF2-40B4-BE49-F238E27FC236}">
                <a16:creationId xmlns:a16="http://schemas.microsoft.com/office/drawing/2014/main" id="{1D377D11-D6A3-8BE0-770D-CD8F2FEE4943}"/>
              </a:ext>
            </a:extLst>
          </p:cNvPr>
          <p:cNvSpPr txBox="1"/>
          <p:nvPr/>
        </p:nvSpPr>
        <p:spPr>
          <a:xfrm>
            <a:off x="5926072" y="2843035"/>
            <a:ext cx="659155" cy="461665"/>
          </a:xfrm>
          <a:prstGeom prst="rect">
            <a:avLst/>
          </a:prstGeom>
          <a:solidFill>
            <a:schemeClr val="tx1"/>
          </a:solidFill>
        </p:spPr>
        <p:txBody>
          <a:bodyPr wrap="none" rtlCol="0">
            <a:spAutoFit/>
          </a:bodyPr>
          <a:lstStyle/>
          <a:p>
            <a:r>
              <a:rPr kumimoji="1" lang="en-US" altLang="ja-JP" sz="1200" dirty="0">
                <a:solidFill>
                  <a:schemeClr val="bg1"/>
                </a:solidFill>
                <a:latin typeface="+mn-ea"/>
              </a:rPr>
              <a:t>heat </a:t>
            </a:r>
          </a:p>
          <a:p>
            <a:r>
              <a:rPr kumimoji="1" lang="en-US" altLang="ja-JP" sz="1200" dirty="0">
                <a:solidFill>
                  <a:schemeClr val="bg1"/>
                </a:solidFill>
                <a:latin typeface="+mn-ea"/>
              </a:rPr>
              <a:t>sealed</a:t>
            </a:r>
            <a:endParaRPr kumimoji="1" lang="ja-JP" altLang="en-US" sz="1200" dirty="0">
              <a:solidFill>
                <a:schemeClr val="bg1"/>
              </a:solidFill>
              <a:latin typeface="+mn-ea"/>
            </a:endParaRPr>
          </a:p>
        </p:txBody>
      </p:sp>
      <p:sp>
        <p:nvSpPr>
          <p:cNvPr id="6" name="テキスト ボックス 5">
            <a:extLst>
              <a:ext uri="{FF2B5EF4-FFF2-40B4-BE49-F238E27FC236}">
                <a16:creationId xmlns:a16="http://schemas.microsoft.com/office/drawing/2014/main" id="{50BF816D-0700-A246-58BD-3BDA0B4573EF}"/>
              </a:ext>
            </a:extLst>
          </p:cNvPr>
          <p:cNvSpPr txBox="1"/>
          <p:nvPr/>
        </p:nvSpPr>
        <p:spPr>
          <a:xfrm>
            <a:off x="3048126" y="3193763"/>
            <a:ext cx="761747" cy="276999"/>
          </a:xfrm>
          <a:prstGeom prst="rect">
            <a:avLst/>
          </a:prstGeom>
          <a:solidFill>
            <a:schemeClr val="tx1"/>
          </a:solidFill>
        </p:spPr>
        <p:txBody>
          <a:bodyPr wrap="none" rtlCol="0">
            <a:spAutoFit/>
          </a:bodyPr>
          <a:lstStyle/>
          <a:p>
            <a:r>
              <a:rPr kumimoji="1" lang="en-US" altLang="ja-JP" sz="1200" dirty="0">
                <a:solidFill>
                  <a:schemeClr val="bg1"/>
                </a:solidFill>
              </a:rPr>
              <a:t>embryo</a:t>
            </a:r>
            <a:endParaRPr kumimoji="1" lang="ja-JP" altLang="en-US" sz="1200" dirty="0">
              <a:solidFill>
                <a:schemeClr val="bg1"/>
              </a:solidFill>
            </a:endParaRPr>
          </a:p>
        </p:txBody>
      </p:sp>
      <p:sp>
        <p:nvSpPr>
          <p:cNvPr id="7" name="テキスト ボックス 6">
            <a:extLst>
              <a:ext uri="{FF2B5EF4-FFF2-40B4-BE49-F238E27FC236}">
                <a16:creationId xmlns:a16="http://schemas.microsoft.com/office/drawing/2014/main" id="{9958048B-8336-A498-5228-0EC9C6D8A00B}"/>
              </a:ext>
            </a:extLst>
          </p:cNvPr>
          <p:cNvSpPr txBox="1"/>
          <p:nvPr/>
        </p:nvSpPr>
        <p:spPr>
          <a:xfrm>
            <a:off x="1037771" y="3203096"/>
            <a:ext cx="1120820" cy="276999"/>
          </a:xfrm>
          <a:prstGeom prst="rect">
            <a:avLst/>
          </a:prstGeom>
          <a:solidFill>
            <a:schemeClr val="tx1"/>
          </a:solidFill>
        </p:spPr>
        <p:txBody>
          <a:bodyPr wrap="none" rtlCol="0">
            <a:spAutoFit/>
          </a:bodyPr>
          <a:lstStyle/>
          <a:p>
            <a:r>
              <a:rPr kumimoji="1" lang="en-US" altLang="ja-JP" sz="1200" dirty="0">
                <a:solidFill>
                  <a:schemeClr val="bg1"/>
                </a:solidFill>
              </a:rPr>
              <a:t>cotton plugs</a:t>
            </a:r>
            <a:endParaRPr kumimoji="1" lang="ja-JP" altLang="en-US" sz="1200" dirty="0">
              <a:solidFill>
                <a:schemeClr val="bg1"/>
              </a:solidFill>
            </a:endParaRPr>
          </a:p>
        </p:txBody>
      </p:sp>
    </p:spTree>
    <p:extLst>
      <p:ext uri="{BB962C8B-B14F-4D97-AF65-F5344CB8AC3E}">
        <p14:creationId xmlns:p14="http://schemas.microsoft.com/office/powerpoint/2010/main" val="92756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7966FF-F168-4F24-B4E9-8232012C1EF1}"/>
              </a:ext>
            </a:extLst>
          </p:cNvPr>
          <p:cNvSpPr>
            <a:spLocks noGrp="1"/>
          </p:cNvSpPr>
          <p:nvPr>
            <p:ph type="sldNum" sz="quarter" idx="12"/>
          </p:nvPr>
        </p:nvSpPr>
        <p:spPr>
          <a:xfrm>
            <a:off x="5798468" y="10400248"/>
            <a:ext cx="642680" cy="1190978"/>
          </a:xfrm>
        </p:spPr>
        <p:txBody>
          <a:bodyPr/>
          <a:lstStyle/>
          <a:p>
            <a:fld id="{C99B675B-A5BE-4271-AA48-B0AA204B537C}" type="slidenum">
              <a:rPr kumimoji="1" lang="ja-JP" altLang="en-US" smtClean="0"/>
              <a:t>19</a:t>
            </a:fld>
            <a:endParaRPr kumimoji="1" lang="ja-JP" altLang="en-US" dirty="0"/>
          </a:p>
        </p:txBody>
      </p:sp>
      <p:sp>
        <p:nvSpPr>
          <p:cNvPr id="5" name="テキスト ボックス 4">
            <a:extLst>
              <a:ext uri="{FF2B5EF4-FFF2-40B4-BE49-F238E27FC236}">
                <a16:creationId xmlns:a16="http://schemas.microsoft.com/office/drawing/2014/main" id="{A4772B8D-32EE-3425-4CBE-E3DC2977963A}"/>
              </a:ext>
            </a:extLst>
          </p:cNvPr>
          <p:cNvSpPr txBox="1"/>
          <p:nvPr/>
        </p:nvSpPr>
        <p:spPr>
          <a:xfrm>
            <a:off x="416852" y="1537192"/>
            <a:ext cx="6024296" cy="10054034"/>
          </a:xfrm>
          <a:prstGeom prst="rect">
            <a:avLst/>
          </a:prstGeom>
          <a:noFill/>
        </p:spPr>
        <p:txBody>
          <a:bodyPr wrap="square">
            <a:spAutoFit/>
          </a:bodyPr>
          <a:lstStyle/>
          <a:p>
            <a:pPr algn="l"/>
            <a:r>
              <a:rPr lang="en-US" altLang="ja-JP" sz="1800" u="sng" kern="0" dirty="0">
                <a:solidFill>
                  <a:schemeClr val="bg1"/>
                </a:solidFill>
                <a:effectLst/>
                <a:latin typeface="Aptos" panose="020B0004020202020204" pitchFamily="34" charset="0"/>
                <a:ea typeface="游明朝" panose="02020400000000000000" pitchFamily="18" charset="-128"/>
                <a:cs typeface="Segoe UI" panose="020B0502040204020203" pitchFamily="34" charset="0"/>
              </a:rPr>
              <a:t>J Dairy Sci 1993 Apr;76(4):1028-34.</a:t>
            </a:r>
            <a:endParaRPr lang="ja-JP" altLang="ja-JP" sz="1400" u="sng" kern="100" dirty="0">
              <a:solidFill>
                <a:schemeClr val="bg1"/>
              </a:solidFill>
              <a:effectLst/>
              <a:latin typeface="Aptos" panose="020B0004020202020204" pitchFamily="34" charset="0"/>
              <a:ea typeface="游明朝" panose="02020400000000000000" pitchFamily="18" charset="-128"/>
              <a:cs typeface="Segoe UI" panose="020B0502040204020203" pitchFamily="34" charset="0"/>
            </a:endParaRPr>
          </a:p>
          <a:p>
            <a:pPr algn="l">
              <a:lnSpc>
                <a:spcPts val="1200"/>
              </a:lnSpc>
            </a:pPr>
            <a:endParaRPr lang="ja-JP" altLang="ja-JP" sz="14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3000"/>
              </a:lnSpc>
            </a:pPr>
            <a:r>
              <a:rPr lang="en-US" altLang="ja-JP" sz="1600" b="1" kern="1800" dirty="0">
                <a:solidFill>
                  <a:schemeClr val="bg1"/>
                </a:solidFill>
                <a:effectLst/>
                <a:latin typeface="Merriweather" panose="020F0502020204030204" pitchFamily="2" charset="0"/>
                <a:ea typeface="ＭＳ Ｐゴシック" panose="020B0600070205080204" pitchFamily="50" charset="-128"/>
                <a:cs typeface="ＭＳ Ｐゴシック" panose="020B0600070205080204" pitchFamily="50" charset="-128"/>
              </a:rPr>
              <a:t>Survival of bull spermatozoa seeded and frozen at different rates in egg yolk-tris and whole milk extenders</a:t>
            </a:r>
            <a:endParaRPr lang="ja-JP" altLang="ja-JP" sz="16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Y Chen</a:t>
            </a:r>
            <a:r>
              <a:rPr lang="en-US" altLang="ja-JP" sz="1100" kern="0" baseline="3000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 </a:t>
            </a:r>
            <a:r>
              <a:rPr lang="en-US" altLang="ja-JP" sz="1100" u="sng" kern="0" baseline="3000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3" tooltip="Department of Animal Science, Cornell University, Ithaca, NY 14853-4801.">
                  <a:extLst>
                    <a:ext uri="{A12FA001-AC4F-418D-AE19-62706E023703}">
                      <ahyp:hlinkClr xmlns:ahyp="http://schemas.microsoft.com/office/drawing/2018/hyperlinkcolor" val="tx"/>
                    </a:ext>
                  </a:extLst>
                </a:hlinkClick>
              </a:rPr>
              <a:t>1</a:t>
            </a:r>
            <a:r>
              <a:rPr lang="en-US" altLang="ja-JP" sz="1800"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 </a:t>
            </a:r>
            <a:r>
              <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4">
                  <a:extLst>
                    <a:ext uri="{A12FA001-AC4F-418D-AE19-62706E023703}">
                      <ahyp:hlinkClr xmlns:ahyp="http://schemas.microsoft.com/office/drawing/2018/hyperlinkcolor" val="tx"/>
                    </a:ext>
                  </a:extLst>
                </a:hlinkClick>
              </a:rPr>
              <a:t>R H Foote</a:t>
            </a:r>
            <a:r>
              <a:rPr lang="en-US" altLang="ja-JP" sz="1800"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 </a:t>
            </a:r>
            <a:r>
              <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5">
                  <a:extLst>
                    <a:ext uri="{A12FA001-AC4F-418D-AE19-62706E023703}">
                      <ahyp:hlinkClr xmlns:ahyp="http://schemas.microsoft.com/office/drawing/2018/hyperlinkcolor" val="tx"/>
                    </a:ext>
                  </a:extLst>
                </a:hlinkClick>
              </a:rPr>
              <a:t>C</a:t>
            </a:r>
            <a:r>
              <a:rPr lang="en-US" altLang="ja-JP" sz="1800" u="sng" kern="0" dirty="0">
                <a:solidFill>
                  <a:srgbClr val="6B9F25"/>
                </a:solidFill>
                <a:effectLst/>
                <a:latin typeface="Aptos" panose="020B0004020202020204" pitchFamily="34" charset="0"/>
                <a:ea typeface="游明朝" panose="02020400000000000000" pitchFamily="18" charset="-128"/>
                <a:cs typeface="ＭＳ Ｐゴシック" panose="020B0600070205080204" pitchFamily="50" charset="-128"/>
                <a:hlinkClick r:id="rId5">
                  <a:extLst>
                    <a:ext uri="{A12FA001-AC4F-418D-AE19-62706E023703}">
                      <ahyp:hlinkClr xmlns:ahyp="http://schemas.microsoft.com/office/drawing/2018/hyperlinkcolor" val="tx"/>
                    </a:ext>
                  </a:extLst>
                </a:hlinkClick>
              </a:rPr>
              <a:t> </a:t>
            </a:r>
            <a:r>
              <a:rPr lang="en-US" altLang="ja-JP" sz="1800" u="sng" kern="0" dirty="0" err="1">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5">
                  <a:extLst>
                    <a:ext uri="{A12FA001-AC4F-418D-AE19-62706E023703}">
                      <ahyp:hlinkClr xmlns:ahyp="http://schemas.microsoft.com/office/drawing/2018/hyperlinkcolor" val="tx"/>
                    </a:ext>
                  </a:extLst>
                </a:hlinkClick>
              </a:rPr>
              <a:t>Tobback</a:t>
            </a:r>
            <a:r>
              <a:rPr lang="en-US" altLang="ja-JP" sz="1800"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 </a:t>
            </a:r>
            <a:r>
              <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6">
                  <a:extLst>
                    <a:ext uri="{A12FA001-AC4F-418D-AE19-62706E023703}">
                      <ahyp:hlinkClr xmlns:ahyp="http://schemas.microsoft.com/office/drawing/2018/hyperlinkcolor" val="tx"/>
                    </a:ext>
                  </a:extLst>
                </a:hlinkClick>
              </a:rPr>
              <a:t>L Zhang</a:t>
            </a:r>
            <a:r>
              <a:rPr lang="en-US" altLang="ja-JP" sz="1800"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 </a:t>
            </a:r>
            <a:r>
              <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7">
                  <a:extLst>
                    <a:ext uri="{A12FA001-AC4F-418D-AE19-62706E023703}">
                      <ahyp:hlinkClr xmlns:ahyp="http://schemas.microsoft.com/office/drawing/2018/hyperlinkcolor" val="tx"/>
                    </a:ext>
                  </a:extLst>
                </a:hlinkClick>
              </a:rPr>
              <a:t>S Hough</a:t>
            </a:r>
            <a:endParaRPr lang="ja-JP" altLang="ja-JP" sz="1400" kern="100" dirty="0">
              <a:solidFill>
                <a:schemeClr val="bg1"/>
              </a:solidFill>
              <a:effectLst/>
              <a:latin typeface="Aptos" panose="020B0004020202020204" pitchFamily="34" charset="0"/>
              <a:ea typeface="游明朝" panose="02020400000000000000" pitchFamily="18" charset="-128"/>
              <a:cs typeface="Times New Roman" panose="02020603050405020304" pitchFamily="18" charset="0"/>
            </a:endParaRPr>
          </a:p>
          <a:p>
            <a:pPr algn="l"/>
            <a:r>
              <a:rPr lang="en-US" altLang="ja-JP" sz="1100" kern="100" baseline="30000" dirty="0">
                <a:solidFill>
                  <a:schemeClr val="bg1"/>
                </a:solidFill>
                <a:effectLst/>
                <a:latin typeface="Aptos" panose="020B0004020202020204" pitchFamily="34" charset="0"/>
                <a:ea typeface="游明朝" panose="02020400000000000000" pitchFamily="18" charset="-128"/>
                <a:cs typeface="Times New Roman" panose="02020603050405020304" pitchFamily="18" charset="0"/>
              </a:rPr>
              <a:t>1</a:t>
            </a:r>
            <a:r>
              <a:rPr lang="en-US" altLang="ja-JP" sz="1400" kern="100" dirty="0">
                <a:solidFill>
                  <a:schemeClr val="bg1"/>
                </a:solidFill>
                <a:effectLst/>
                <a:latin typeface="Aptos" panose="020B0004020202020204" pitchFamily="34" charset="0"/>
                <a:ea typeface="游明朝" panose="02020400000000000000" pitchFamily="18" charset="-128"/>
                <a:cs typeface="Times New Roman" panose="02020603050405020304" pitchFamily="18" charset="0"/>
              </a:rPr>
              <a:t>Department of Animal Science, Cornell University, Ithaca, NY 14853-4801</a:t>
            </a:r>
            <a:endParaRPr lang="ja-JP" altLang="ja-JP" sz="1400" kern="100" dirty="0">
              <a:solidFill>
                <a:schemeClr val="bg1"/>
              </a:solidFill>
              <a:effectLst/>
              <a:latin typeface="Aptos" panose="020B0004020202020204" pitchFamily="34" charset="0"/>
              <a:ea typeface="游明朝" panose="02020400000000000000" pitchFamily="18" charset="-128"/>
              <a:cs typeface="Times New Roman" panose="02020603050405020304" pitchFamily="18" charset="0"/>
            </a:endParaRPr>
          </a:p>
          <a:p>
            <a:pPr marL="342900" lvl="0" indent="-342900" algn="l">
              <a:buSzPts val="1000"/>
              <a:buFont typeface="Symbol" panose="05050102010706020507" pitchFamily="18" charset="2"/>
              <a:buChar char=""/>
              <a:tabLst>
                <a:tab pos="457200" algn="l"/>
              </a:tabLst>
            </a:pPr>
            <a:r>
              <a:rPr lang="en-US" altLang="ja-JP" sz="1800"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PMID: 8486834</a:t>
            </a:r>
            <a:endParaRPr lang="ja-JP" altLang="ja-JP" sz="1400" kern="100" dirty="0">
              <a:solidFill>
                <a:schemeClr val="bg1"/>
              </a:solidFill>
              <a:effectLst/>
              <a:latin typeface="Aptos" panose="020B0004020202020204" pitchFamily="34" charset="0"/>
              <a:ea typeface="游明朝" panose="02020400000000000000" pitchFamily="18" charset="-128"/>
              <a:cs typeface="Times New Roman" panose="02020603050405020304" pitchFamily="18" charset="0"/>
            </a:endParaRPr>
          </a:p>
          <a:p>
            <a:pPr marL="342900" lvl="0" indent="-342900" algn="l">
              <a:buSzPts val="1000"/>
              <a:buFont typeface="Symbol" panose="05050102010706020507" pitchFamily="18" charset="2"/>
              <a:buChar char=""/>
              <a:tabLst>
                <a:tab pos="457200" algn="l"/>
              </a:tabLst>
            </a:pPr>
            <a:r>
              <a:rPr lang="en-US" altLang="ja-JP" sz="1800"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rPr>
              <a:t>DOI: </a:t>
            </a:r>
            <a:r>
              <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hlinkClick r:id="rId8">
                  <a:extLst>
                    <a:ext uri="{A12FA001-AC4F-418D-AE19-62706E023703}">
                      <ahyp:hlinkClr xmlns:ahyp="http://schemas.microsoft.com/office/drawing/2018/hyperlinkcolor" val="tx"/>
                    </a:ext>
                  </a:extLst>
                </a:hlinkClick>
              </a:rPr>
              <a:t>10.3168/jds.S0022-0302(93)77430-5</a:t>
            </a:r>
            <a:endParaRPr lang="en-US" altLang="ja-JP" sz="1800" u="sng" kern="0" dirty="0">
              <a:solidFill>
                <a:schemeClr val="bg1"/>
              </a:solidFill>
              <a:effectLst/>
              <a:latin typeface="Aptos" panose="020B0004020202020204" pitchFamily="34" charset="0"/>
              <a:ea typeface="游明朝" panose="02020400000000000000" pitchFamily="18" charset="-128"/>
              <a:cs typeface="ＭＳ Ｐゴシック" panose="020B0600070205080204" pitchFamily="50" charset="-128"/>
            </a:endParaRPr>
          </a:p>
          <a:p>
            <a:pPr marL="342900" lvl="0" indent="-342900" algn="l">
              <a:buSzPts val="1000"/>
              <a:buFont typeface="Symbol" panose="05050102010706020507" pitchFamily="18" charset="2"/>
              <a:buChar char=""/>
              <a:tabLst>
                <a:tab pos="457200" algn="l"/>
              </a:tabLst>
            </a:pP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en-US" altLang="ja-JP" sz="1600" b="1" kern="0" dirty="0">
                <a:solidFill>
                  <a:srgbClr val="212121"/>
                </a:solidFill>
                <a:effectLst/>
                <a:latin typeface="Merriweather" panose="020F0502020204030204" pitchFamily="2" charset="0"/>
                <a:ea typeface="ＭＳ Ｐゴシック" panose="020B0600070205080204" pitchFamily="50" charset="-128"/>
                <a:cs typeface="Segoe UI" panose="020B0502040204020203" pitchFamily="34" charset="0"/>
              </a:rPr>
              <a:t>Abstract</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800"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Six factorially arranged experiments were designed to study effects of seeding, freezing, and thawing rates in whole milk and egg yolk-Tris extenders commonly used for commercial cryopreservation of bull sperm. In these extenders, semen normally is supercooled to -13 or -14 degrees C unless the sperm are seeded. </a:t>
            </a:r>
            <a:r>
              <a:rPr lang="en-US" altLang="ja-JP" sz="1800" u="sng"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When sperm were </a:t>
            </a:r>
            <a:r>
              <a:rPr lang="en-US" altLang="ja-JP" sz="1800" u="sng" kern="0" dirty="0">
                <a:solidFill>
                  <a:srgbClr val="FF0000"/>
                </a:solidFill>
                <a:effectLst/>
                <a:latin typeface="Segoe UI" panose="020B0502040204020203" pitchFamily="34" charset="0"/>
                <a:ea typeface="ＭＳ Ｐゴシック" panose="020B0600070205080204" pitchFamily="50" charset="-128"/>
                <a:cs typeface="Times New Roman" panose="02020603050405020304" pitchFamily="18" charset="0"/>
              </a:rPr>
              <a:t>supercooled or seeded, either mechanically or with immobilized silver iodide</a:t>
            </a:r>
            <a:r>
              <a:rPr lang="en-US" altLang="ja-JP" sz="1800" u="sng"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 and frozen to -196 degrees C, the </a:t>
            </a:r>
            <a:r>
              <a:rPr lang="en-US" altLang="ja-JP" sz="1800" u="sng" kern="0" dirty="0" err="1">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postthaw</a:t>
            </a:r>
            <a:r>
              <a:rPr lang="en-US" altLang="ja-JP" sz="1800" u="sng"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 percentages of motile sperm were </a:t>
            </a:r>
            <a:r>
              <a:rPr lang="en-US" altLang="ja-JP" sz="1800" u="sng" kern="0" dirty="0">
                <a:solidFill>
                  <a:srgbClr val="FF0000"/>
                </a:solidFill>
                <a:effectLst/>
                <a:latin typeface="Segoe UI" panose="020B0502040204020203" pitchFamily="34" charset="0"/>
                <a:ea typeface="ＭＳ Ｐゴシック" panose="020B0600070205080204" pitchFamily="50" charset="-128"/>
                <a:cs typeface="Times New Roman" panose="02020603050405020304" pitchFamily="18" charset="0"/>
              </a:rPr>
              <a:t>59, 57, and 64%, </a:t>
            </a:r>
            <a:r>
              <a:rPr lang="en-US" altLang="ja-JP" sz="1800" u="sng"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respectively. </a:t>
            </a:r>
            <a:r>
              <a:rPr lang="en-US" altLang="ja-JP" sz="1800"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Freezing rates of -15, -25, and -35 degrees C/min gave similar sperm survival rates and were superior to -5 degrees C/min. For milk, the critical freezing temperature extended to -75 degrees C before transfer to liquid nitrogen gave good results. For egg yolk-Tris extender, transfer to liquid nitrogen was less critical once -50 degrees C had been attained. Thawing of sperm in water baths at 25 and 45 degrees C gave similar results, and both temperatures were superior to 5 degrees C. The </a:t>
            </a:r>
            <a:r>
              <a:rPr lang="en-US" altLang="ja-JP" sz="1800" kern="0" dirty="0" err="1">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postthaw</a:t>
            </a:r>
            <a:r>
              <a:rPr lang="en-US" altLang="ja-JP" sz="1800" kern="0" dirty="0">
                <a:solidFill>
                  <a:srgbClr val="212121"/>
                </a:solidFill>
                <a:effectLst/>
                <a:latin typeface="Segoe UI" panose="020B0502040204020203" pitchFamily="34" charset="0"/>
                <a:ea typeface="ＭＳ Ｐゴシック" panose="020B0600070205080204" pitchFamily="50" charset="-128"/>
                <a:cs typeface="Times New Roman" panose="02020603050405020304" pitchFamily="18" charset="0"/>
              </a:rPr>
              <a:t> percentage of motile sperm in egg yolk-Tris was equal or superior to that of sperm frozen in milk. A freezing rate of -15 degrees C/min to -100 degrees C and thawing at 25 degrees C consistently gave good results.</a:t>
            </a:r>
          </a:p>
          <a:p>
            <a:pPr algn="just"/>
            <a:r>
              <a:rPr lang="en-US" altLang="ja-JP" b="1" kern="0" dirty="0">
                <a:solidFill>
                  <a:srgbClr val="212121"/>
                </a:solidFill>
                <a:latin typeface="Segoe UI" panose="020B0502040204020203" pitchFamily="34" charset="0"/>
                <a:ea typeface="ＭＳ Ｐゴシック" panose="020B0600070205080204" pitchFamily="50" charset="-128"/>
                <a:cs typeface="Times New Roman" panose="02020603050405020304" pitchFamily="18" charset="0"/>
              </a:rPr>
              <a:t>References</a:t>
            </a:r>
            <a:endPar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endParaRPr>
          </a:p>
          <a:p>
            <a:pPr algn="just"/>
            <a:r>
              <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Two scientific papers written by Kojima T. et al. , the papers of  </a:t>
            </a:r>
            <a:r>
              <a:rPr lang="en-US" altLang="ja-JP" sz="1400" kern="0" dirty="0" err="1">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Jpn</a:t>
            </a:r>
            <a:r>
              <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 J. Anim. </a:t>
            </a:r>
            <a:r>
              <a:rPr lang="en-US" altLang="ja-JP" sz="1400" kern="0" dirty="0" err="1">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Reprod</a:t>
            </a:r>
            <a:r>
              <a:rPr lang="ja-JP" altLang="en-US"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(1988)</a:t>
            </a:r>
            <a:r>
              <a:rPr lang="ja-JP" altLang="en-US"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and</a:t>
            </a:r>
            <a:r>
              <a:rPr lang="ja-JP" altLang="en-US"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Theriogenology</a:t>
            </a:r>
            <a:r>
              <a:rPr lang="ja-JP" altLang="en-US"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400" kern="0" dirty="0">
                <a:solidFill>
                  <a:srgbClr val="FF0000"/>
                </a:solidFill>
                <a:latin typeface="Segoe UI" panose="020B0502040204020203" pitchFamily="34" charset="0"/>
                <a:ea typeface="ＭＳ Ｐゴシック" panose="020B0600070205080204" pitchFamily="50" charset="-128"/>
                <a:cs typeface="Times New Roman" panose="02020603050405020304" pitchFamily="18" charset="0"/>
              </a:rPr>
              <a:t>(1988) were cited by this paper.</a:t>
            </a:r>
          </a:p>
          <a:p>
            <a:pPr algn="just"/>
            <a:endParaRPr lang="en-US" altLang="ja-JP" sz="1400" kern="0" dirty="0">
              <a:solidFill>
                <a:schemeClr val="bg1"/>
              </a:solidFill>
              <a:latin typeface="Segoe UI" panose="020B0502040204020203" pitchFamily="34" charset="0"/>
              <a:ea typeface="ＭＳ Ｐゴシック" panose="020B0600070205080204" pitchFamily="50" charset="-128"/>
              <a:cs typeface="Times New Roman" panose="02020603050405020304" pitchFamily="18" charset="0"/>
            </a:endParaRPr>
          </a:p>
          <a:p>
            <a:pPr algn="just"/>
            <a:r>
              <a:rPr lang="en-US" altLang="ja-JP" sz="1400" kern="0" dirty="0">
                <a:solidFill>
                  <a:schemeClr val="bg1"/>
                </a:solidFill>
                <a:latin typeface="Segoe UI" panose="020B0502040204020203" pitchFamily="34" charset="0"/>
                <a:ea typeface="ＭＳ Ｐゴシック" panose="020B0600070205080204" pitchFamily="50" charset="-128"/>
                <a:cs typeface="Times New Roman" panose="02020603050405020304" pitchFamily="18" charset="0"/>
              </a:rPr>
              <a:t>Please see in page 20.</a:t>
            </a:r>
          </a:p>
        </p:txBody>
      </p:sp>
      <p:sp>
        <p:nvSpPr>
          <p:cNvPr id="6" name="テキスト ボックス 5">
            <a:extLst>
              <a:ext uri="{FF2B5EF4-FFF2-40B4-BE49-F238E27FC236}">
                <a16:creationId xmlns:a16="http://schemas.microsoft.com/office/drawing/2014/main" id="{83FB6052-E18E-1F19-E271-23768966417D}"/>
              </a:ext>
            </a:extLst>
          </p:cNvPr>
          <p:cNvSpPr txBox="1"/>
          <p:nvPr/>
        </p:nvSpPr>
        <p:spPr>
          <a:xfrm>
            <a:off x="479184" y="683005"/>
            <a:ext cx="5789269" cy="677750"/>
          </a:xfrm>
          <a:prstGeom prst="rect">
            <a:avLst/>
          </a:prstGeom>
          <a:noFill/>
        </p:spPr>
        <p:txBody>
          <a:bodyPr wrap="square" rtlCol="0">
            <a:spAutoFit/>
          </a:bodyPr>
          <a:lstStyle/>
          <a:p>
            <a:pPr>
              <a:lnSpc>
                <a:spcPts val="2300"/>
              </a:lnSpc>
            </a:pPr>
            <a:r>
              <a:rPr kumimoji="1" lang="en-US" altLang="ja-JP" dirty="0" err="1">
                <a:solidFill>
                  <a:srgbClr val="FF0000"/>
                </a:solidFill>
              </a:rPr>
              <a:t>iSeed</a:t>
            </a:r>
            <a:r>
              <a:rPr kumimoji="1" lang="en-US" altLang="ja-JP" dirty="0">
                <a:solidFill>
                  <a:srgbClr val="FF0000"/>
                </a:solidFill>
              </a:rPr>
              <a:t> was applied for freezing of bovine spermatozoa in Cornell University. </a:t>
            </a:r>
          </a:p>
        </p:txBody>
      </p:sp>
      <p:sp>
        <p:nvSpPr>
          <p:cNvPr id="3" name="テキスト ボックス 2">
            <a:extLst>
              <a:ext uri="{FF2B5EF4-FFF2-40B4-BE49-F238E27FC236}">
                <a16:creationId xmlns:a16="http://schemas.microsoft.com/office/drawing/2014/main" id="{227A3E40-AD73-6CA0-7AB2-B45DEF90CF1E}"/>
              </a:ext>
            </a:extLst>
          </p:cNvPr>
          <p:cNvSpPr txBox="1"/>
          <p:nvPr/>
        </p:nvSpPr>
        <p:spPr>
          <a:xfrm>
            <a:off x="479184" y="313673"/>
            <a:ext cx="1314784" cy="369332"/>
          </a:xfrm>
          <a:prstGeom prst="rect">
            <a:avLst/>
          </a:prstGeom>
          <a:noFill/>
        </p:spPr>
        <p:txBody>
          <a:bodyPr wrap="none" rtlCol="0">
            <a:spAutoFit/>
          </a:bodyPr>
          <a:lstStyle/>
          <a:p>
            <a:r>
              <a:rPr kumimoji="1" lang="en-US" altLang="ja-JP" dirty="0">
                <a:solidFill>
                  <a:schemeClr val="bg1"/>
                </a:solidFill>
              </a:rPr>
              <a:t>【Topic!】</a:t>
            </a:r>
            <a:endParaRPr kumimoji="1" lang="ja-JP" altLang="en-US" dirty="0">
              <a:solidFill>
                <a:schemeClr val="bg1"/>
              </a:solidFill>
            </a:endParaRPr>
          </a:p>
        </p:txBody>
      </p:sp>
    </p:spTree>
    <p:extLst>
      <p:ext uri="{BB962C8B-B14F-4D97-AF65-F5344CB8AC3E}">
        <p14:creationId xmlns:p14="http://schemas.microsoft.com/office/powerpoint/2010/main" val="418181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37E2E6E-F6C7-47C9-D11A-89FD17F40C07}"/>
              </a:ext>
            </a:extLst>
          </p:cNvPr>
          <p:cNvSpPr txBox="1"/>
          <p:nvPr/>
        </p:nvSpPr>
        <p:spPr>
          <a:xfrm>
            <a:off x="384500" y="732827"/>
            <a:ext cx="6089000" cy="8837035"/>
          </a:xfrm>
          <a:prstGeom prst="rect">
            <a:avLst/>
          </a:prstGeom>
          <a:noFill/>
        </p:spPr>
        <p:txBody>
          <a:bodyPr wrap="square">
            <a:spAutoFit/>
          </a:bodyPr>
          <a:lstStyle/>
          <a:p>
            <a:pPr algn="ctr"/>
            <a:r>
              <a:rPr lang="ja-JP" altLang="ja-JP" sz="20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Table of Contents</a:t>
            </a:r>
            <a:r>
              <a:rPr lang="ja-JP" altLang="ja-JP" sz="20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p>
          <a:p>
            <a:pPr algn="just">
              <a:lnSpc>
                <a:spcPts val="3000"/>
              </a:lnSpc>
            </a:pPr>
            <a:r>
              <a:rPr lang="en-US" altLang="ja-JP" kern="100" dirty="0">
                <a:solidFill>
                  <a:schemeClr val="bg1"/>
                </a:solidFill>
                <a:latin typeface="メイリオ" panose="020B0604030504040204" pitchFamily="50" charset="-128"/>
                <a:ea typeface="游明朝" panose="02020400000000000000" pitchFamily="18" charset="-128"/>
                <a:cs typeface="Times New Roman" panose="02020603050405020304" pitchFamily="18" charset="0"/>
              </a:rPr>
              <a:t>Advertising Catalogue		</a:t>
            </a:r>
            <a:r>
              <a:rPr lang="en-US" altLang="ja-JP" sz="1800"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					</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Table of Contents</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2</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Cooperative Framework </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of Manufacture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3</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The Persistence of Our Products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4</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The Product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ange	of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AnimoScience</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5</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Specification of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6</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Effect of Co-culture with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iSeed</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on </a:t>
            </a:r>
          </a:p>
          <a:p>
            <a:pPr algn="just">
              <a:lnSpc>
                <a:spcPts val="3000"/>
              </a:lnSpc>
            </a:pPr>
            <a:r>
              <a:rPr lang="en-US" altLang="ja-JP" sz="1800" i="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in vitro </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Development of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B</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ovine IVP Embryos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7, 8</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The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V</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ideo of Ice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F</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ormation by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9</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Recommended Holding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emp. for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10</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How to Use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for Slow-Freezing of </a:t>
            </a: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Bovine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E</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mbryos									11</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Experiment of Ice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F</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ormation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G</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erminated </a:t>
            </a: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from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b</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y an Independent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L</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aboratory		12</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Result of Transfer of Embryos Frozen </a:t>
            </a:r>
            <a:endPar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U</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sing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13</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Quality Control of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14</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Validation of Electron Beam Sterilization			15</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Comparison of Microscopy images of </a:t>
            </a: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G-PET straws									16</a:t>
            </a:r>
            <a:endParaRPr lang="ja-JP" altLang="ja-JP" sz="14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Application of </a:t>
            </a:r>
            <a:r>
              <a:rPr lang="en-US" altLang="ja-JP" sz="1800"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iSeed</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17</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19</a:t>
            </a:r>
            <a:endPar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3000"/>
              </a:lnSpc>
            </a:pP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Order Placement								20</a:t>
            </a:r>
            <a:endPar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 name="図 1">
            <a:extLst>
              <a:ext uri="{FF2B5EF4-FFF2-40B4-BE49-F238E27FC236}">
                <a16:creationId xmlns:a16="http://schemas.microsoft.com/office/drawing/2014/main" id="{717D4D83-F221-3ACF-A681-74F1ED0D35D5}"/>
              </a:ext>
            </a:extLst>
          </p:cNvPr>
          <p:cNvPicPr>
            <a:picLocks noChangeAspect="1"/>
          </p:cNvPicPr>
          <p:nvPr/>
        </p:nvPicPr>
        <p:blipFill>
          <a:blip r:embed="rId2"/>
          <a:stretch>
            <a:fillRect/>
          </a:stretch>
        </p:blipFill>
        <p:spPr>
          <a:xfrm>
            <a:off x="1047750" y="10556016"/>
            <a:ext cx="4762500" cy="1143000"/>
          </a:xfrm>
          <a:prstGeom prst="rect">
            <a:avLst/>
          </a:prstGeom>
        </p:spPr>
      </p:pic>
      <p:sp>
        <p:nvSpPr>
          <p:cNvPr id="3" name="スライド番号プレースホルダー 1">
            <a:extLst>
              <a:ext uri="{FF2B5EF4-FFF2-40B4-BE49-F238E27FC236}">
                <a16:creationId xmlns:a16="http://schemas.microsoft.com/office/drawing/2014/main" id="{E98EB979-F3C2-24D9-9FE7-C53581A6C1F2}"/>
              </a:ext>
            </a:extLst>
          </p:cNvPr>
          <p:cNvSpPr>
            <a:spLocks noGrp="1"/>
          </p:cNvSpPr>
          <p:nvPr>
            <p:ph type="sldNum" sz="quarter" idx="12"/>
          </p:nvPr>
        </p:nvSpPr>
        <p:spPr>
          <a:xfrm>
            <a:off x="5810250" y="10466008"/>
            <a:ext cx="642680" cy="1190978"/>
          </a:xfrm>
        </p:spPr>
        <p:txBody>
          <a:bodyPr/>
          <a:lstStyle/>
          <a:p>
            <a:fld id="{C99B675B-A5BE-4271-AA48-B0AA204B537C}" type="slidenum">
              <a:rPr kumimoji="1" lang="ja-JP" altLang="en-US" smtClean="0"/>
              <a:t>2</a:t>
            </a:fld>
            <a:endParaRPr kumimoji="1" lang="ja-JP" altLang="en-US" dirty="0"/>
          </a:p>
        </p:txBody>
      </p:sp>
    </p:spTree>
    <p:extLst>
      <p:ext uri="{BB962C8B-B14F-4D97-AF65-F5344CB8AC3E}">
        <p14:creationId xmlns:p14="http://schemas.microsoft.com/office/powerpoint/2010/main" val="206431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D28339-C04F-06A4-C7B4-CA7618D78721}"/>
              </a:ext>
            </a:extLst>
          </p:cNvPr>
          <p:cNvSpPr>
            <a:spLocks noGrp="1"/>
          </p:cNvSpPr>
          <p:nvPr>
            <p:ph type="sldNum" sz="quarter" idx="12"/>
          </p:nvPr>
        </p:nvSpPr>
        <p:spPr>
          <a:xfrm>
            <a:off x="5830820" y="10396980"/>
            <a:ext cx="642680" cy="1190978"/>
          </a:xfrm>
        </p:spPr>
        <p:txBody>
          <a:bodyPr/>
          <a:lstStyle/>
          <a:p>
            <a:fld id="{C99B675B-A5BE-4271-AA48-B0AA204B537C}" type="slidenum">
              <a:rPr kumimoji="1" lang="ja-JP" altLang="en-US" smtClean="0"/>
              <a:t>20</a:t>
            </a:fld>
            <a:endParaRPr kumimoji="1" lang="ja-JP" altLang="en-US" dirty="0"/>
          </a:p>
        </p:txBody>
      </p:sp>
      <p:sp>
        <p:nvSpPr>
          <p:cNvPr id="4" name="テキスト ボックス 3">
            <a:extLst>
              <a:ext uri="{FF2B5EF4-FFF2-40B4-BE49-F238E27FC236}">
                <a16:creationId xmlns:a16="http://schemas.microsoft.com/office/drawing/2014/main" id="{4076C922-BBD0-7CE1-FC90-8FDABC37554E}"/>
              </a:ext>
            </a:extLst>
          </p:cNvPr>
          <p:cNvSpPr txBox="1"/>
          <p:nvPr/>
        </p:nvSpPr>
        <p:spPr>
          <a:xfrm>
            <a:off x="542129" y="376817"/>
            <a:ext cx="5921116" cy="10452862"/>
          </a:xfrm>
          <a:prstGeom prst="rect">
            <a:avLst/>
          </a:prstGeom>
          <a:noFill/>
        </p:spPr>
        <p:txBody>
          <a:bodyPr wrap="square">
            <a:spAutoFit/>
          </a:bodyPr>
          <a:lstStyle/>
          <a:p>
            <a:pPr algn="ctr">
              <a:lnSpc>
                <a:spcPts val="3000"/>
              </a:lnSpc>
            </a:pPr>
            <a:r>
              <a:rPr lang="en-US" altLang="ja-JP" sz="2000" b="1" kern="100" dirty="0">
                <a:solidFill>
                  <a:schemeClr val="bg1"/>
                </a:solidFill>
                <a:effectLst/>
                <a:latin typeface="+mn-ea"/>
                <a:cs typeface="Times New Roman" panose="02020603050405020304" pitchFamily="18" charset="0"/>
              </a:rPr>
              <a:t>Order Placement</a:t>
            </a:r>
            <a:r>
              <a:rPr lang="ja-JP" altLang="ja-JP" sz="2000" b="1" kern="100" dirty="0">
                <a:solidFill>
                  <a:schemeClr val="bg1"/>
                </a:solidFill>
                <a:effectLst/>
                <a:latin typeface="+mn-ea"/>
                <a:cs typeface="Times New Roman" panose="02020603050405020304" pitchFamily="18" charset="0"/>
              </a:rPr>
              <a:t>：</a:t>
            </a: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Name of Company/Firm/Office</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effectLst/>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Name of Person/Position</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effectLst/>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Address (including postal code)</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effectLst/>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E-mail address</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effectLst/>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Telephone Number mobile/fixed line </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effectLst/>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The name of products required</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r>
              <a:rPr lang="ja-JP" altLang="en-US" kern="100" dirty="0">
                <a:solidFill>
                  <a:schemeClr val="bg1"/>
                </a:solidFill>
                <a:effectLst/>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Total number and packaging </a:t>
            </a:r>
            <a:endParaRPr lang="ja-JP" altLang="ja-JP" kern="100" dirty="0">
              <a:solidFill>
                <a:schemeClr val="bg1"/>
              </a:solidFill>
              <a:effectLst/>
              <a:latin typeface="+mn-ea"/>
              <a:cs typeface="Times New Roman" panose="02020603050405020304" pitchFamily="18" charset="0"/>
            </a:endParaRPr>
          </a:p>
          <a:p>
            <a:pPr algn="just">
              <a:lnSpc>
                <a:spcPts val="3000"/>
              </a:lnSpc>
            </a:pPr>
            <a:r>
              <a:rPr lang="en-US" altLang="ja-JP" kern="100" dirty="0">
                <a:solidFill>
                  <a:schemeClr val="bg1"/>
                </a:solidFill>
                <a:effectLst/>
                <a:latin typeface="+mn-ea"/>
                <a:cs typeface="Times New Roman" panose="02020603050405020304" pitchFamily="18" charset="0"/>
              </a:rPr>
              <a:t>	</a:t>
            </a:r>
          </a:p>
          <a:p>
            <a:pPr algn="just">
              <a:lnSpc>
                <a:spcPts val="3000"/>
              </a:lnSpc>
            </a:pPr>
            <a:endParaRPr lang="en-US" altLang="ja-JP" kern="100" dirty="0">
              <a:solidFill>
                <a:schemeClr val="bg1"/>
              </a:solidFill>
              <a:latin typeface="+mn-ea"/>
              <a:cs typeface="Times New Roman" panose="02020603050405020304" pitchFamily="18" charset="0"/>
            </a:endParaRPr>
          </a:p>
          <a:p>
            <a:pPr algn="just">
              <a:lnSpc>
                <a:spcPts val="3000"/>
              </a:lnSpc>
            </a:pPr>
            <a:r>
              <a:rPr lang="en-US" altLang="ja-JP" kern="100" dirty="0">
                <a:solidFill>
                  <a:schemeClr val="bg1"/>
                </a:solidFill>
                <a:latin typeface="+mn-ea"/>
                <a:cs typeface="Times New Roman" panose="02020603050405020304" pitchFamily="18" charset="0"/>
              </a:rPr>
              <a:t>For example</a:t>
            </a:r>
            <a:r>
              <a:rPr lang="en-US" altLang="ja-JP" kern="100" dirty="0">
                <a:solidFill>
                  <a:schemeClr val="bg1"/>
                </a:solidFill>
                <a:effectLst/>
                <a:latin typeface="+mn-ea"/>
                <a:cs typeface="Times New Roman" panose="02020603050405020304" pitchFamily="18" charset="0"/>
              </a:rPr>
              <a:t>: one hundred pieces of 1, two hundreds pieces of 3 and five hundreds pieces of 5, in total 3,200 </a:t>
            </a:r>
            <a:r>
              <a:rPr lang="en-US" altLang="ja-JP" kern="100" dirty="0" err="1">
                <a:solidFill>
                  <a:schemeClr val="bg1"/>
                </a:solidFill>
                <a:effectLst/>
                <a:latin typeface="+mn-ea"/>
                <a:cs typeface="Times New Roman" panose="02020603050405020304" pitchFamily="18" charset="0"/>
              </a:rPr>
              <a:t>iStraw</a:t>
            </a:r>
            <a:r>
              <a:rPr lang="en-US" altLang="ja-JP" kern="100" dirty="0">
                <a:solidFill>
                  <a:schemeClr val="bg1"/>
                </a:solidFill>
                <a:latin typeface="+mn-ea"/>
                <a:cs typeface="Times New Roman" panose="02020603050405020304" pitchFamily="18" charset="0"/>
              </a:rPr>
              <a:t>.</a:t>
            </a:r>
            <a:r>
              <a:rPr lang="en-US" altLang="ja-JP" kern="100" dirty="0">
                <a:solidFill>
                  <a:schemeClr val="bg1"/>
                </a:solidFill>
                <a:effectLst/>
                <a:latin typeface="+mn-ea"/>
                <a:cs typeface="Times New Roman" panose="02020603050405020304" pitchFamily="18" charset="0"/>
              </a:rPr>
              <a:t> </a:t>
            </a:r>
          </a:p>
          <a:p>
            <a:pPr algn="just">
              <a:lnSpc>
                <a:spcPts val="2500"/>
              </a:lnSpc>
            </a:pPr>
            <a:endParaRPr lang="en-US" altLang="ja-JP" kern="100" dirty="0">
              <a:solidFill>
                <a:schemeClr val="bg1"/>
              </a:solidFill>
              <a:latin typeface="+mn-ea"/>
              <a:cs typeface="Times New Roman" panose="02020603050405020304" pitchFamily="18" charset="0"/>
            </a:endParaRPr>
          </a:p>
          <a:p>
            <a:pPr algn="l">
              <a:lnSpc>
                <a:spcPts val="3000"/>
              </a:lnSpc>
            </a:pPr>
            <a:r>
              <a:rPr lang="en-US" altLang="ja-JP" u="sng" kern="100" dirty="0">
                <a:solidFill>
                  <a:schemeClr val="bg1"/>
                </a:solidFill>
                <a:latin typeface="+mn-ea"/>
                <a:cs typeface="Times New Roman" panose="02020603050405020304" pitchFamily="18" charset="0"/>
              </a:rPr>
              <a:t>Contact us </a:t>
            </a:r>
            <a:r>
              <a:rPr lang="en-US" altLang="ja-JP" kern="100" dirty="0">
                <a:solidFill>
                  <a:schemeClr val="bg1"/>
                </a:solidFill>
                <a:latin typeface="+mn-ea"/>
                <a:cs typeface="Times New Roman" panose="02020603050405020304" pitchFamily="18" charset="0"/>
              </a:rPr>
              <a:t>:</a:t>
            </a:r>
            <a:endParaRPr lang="ja-JP" altLang="ja-JP" sz="1800" kern="100" dirty="0">
              <a:solidFill>
                <a:schemeClr val="bg1"/>
              </a:solidFill>
              <a:effectLst/>
              <a:latin typeface="+mn-ea"/>
              <a:cs typeface="Times New Roman" panose="02020603050405020304" pitchFamily="18" charset="0"/>
            </a:endParaRPr>
          </a:p>
          <a:p>
            <a:pPr algn="l">
              <a:lnSpc>
                <a:spcPts val="3000"/>
              </a:lnSpc>
            </a:pPr>
            <a:r>
              <a:rPr lang="en-US" altLang="ja-JP" sz="1800" u="sng" kern="100" dirty="0">
                <a:solidFill>
                  <a:srgbClr val="0070C0"/>
                </a:solidFill>
                <a:effectLst/>
                <a:latin typeface="+mn-ea"/>
                <a:cs typeface="Times New Roman" panose="02020603050405020304" pitchFamily="18" charset="0"/>
                <a:hlinkClick r:id="rId2">
                  <a:extLst>
                    <a:ext uri="{A12FA001-AC4F-418D-AE19-62706E023703}">
                      <ahyp:hlinkClr xmlns:ahyp="http://schemas.microsoft.com/office/drawing/2018/hyperlinkcolor" val="tx"/>
                    </a:ext>
                  </a:extLst>
                </a:hlinkClick>
              </a:rPr>
              <a:t>info@animoscience.co.jp</a:t>
            </a:r>
            <a:r>
              <a:rPr lang="en-US" altLang="ja-JP" sz="1800" kern="100" dirty="0">
                <a:solidFill>
                  <a:srgbClr val="0070C0"/>
                </a:solidFill>
                <a:effectLst/>
                <a:latin typeface="+mn-ea"/>
                <a:cs typeface="Times New Roman" panose="02020603050405020304" pitchFamily="18" charset="0"/>
              </a:rPr>
              <a:t>	</a:t>
            </a:r>
            <a:endParaRPr lang="en-US" altLang="ja-JP" kern="100" dirty="0">
              <a:solidFill>
                <a:srgbClr val="0070C0"/>
              </a:solidFill>
              <a:latin typeface="+mn-ea"/>
              <a:cs typeface="Times New Roman" panose="02020603050405020304" pitchFamily="18" charset="0"/>
            </a:endParaRPr>
          </a:p>
          <a:p>
            <a:pPr algn="l">
              <a:lnSpc>
                <a:spcPts val="3000"/>
              </a:lnSpc>
            </a:pPr>
            <a:r>
              <a:rPr lang="en-US" altLang="ja-JP" sz="1800" u="none" strike="noStrike" kern="100" dirty="0">
                <a:solidFill>
                  <a:srgbClr val="0070C0"/>
                </a:solidFill>
                <a:effectLst/>
                <a:latin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https://animoscience.co.jp</a:t>
            </a:r>
            <a:r>
              <a:rPr lang="ja-JP" altLang="en-US" kern="100" dirty="0">
                <a:solidFill>
                  <a:srgbClr val="0070C0"/>
                </a:solidFill>
                <a:latin typeface="+mn-ea"/>
                <a:cs typeface="Times New Roman" panose="02020603050405020304" pitchFamily="18" charset="0"/>
              </a:rPr>
              <a:t>  </a:t>
            </a:r>
            <a:r>
              <a:rPr lang="en-US" altLang="ja-JP" kern="100" dirty="0">
                <a:solidFill>
                  <a:schemeClr val="bg1"/>
                </a:solidFill>
                <a:latin typeface="+mn-ea"/>
                <a:cs typeface="Times New Roman" panose="02020603050405020304" pitchFamily="18" charset="0"/>
              </a:rPr>
              <a:t>“</a:t>
            </a:r>
            <a:r>
              <a:rPr lang="en-US" altLang="ja-JP" sz="1800" u="none" strike="noStrike" kern="100" dirty="0">
                <a:solidFill>
                  <a:srgbClr val="000000"/>
                </a:solidFill>
                <a:effectLst/>
                <a:latin typeface="+mn-ea"/>
                <a:cs typeface="Times New Roman" panose="02020603050405020304" pitchFamily="18" charset="0"/>
              </a:rPr>
              <a:t>Inquiry</a:t>
            </a:r>
            <a:r>
              <a:rPr lang="en-US" altLang="ja-JP" kern="100" dirty="0">
                <a:solidFill>
                  <a:srgbClr val="000000"/>
                </a:solidFill>
                <a:latin typeface="+mn-ea"/>
                <a:cs typeface="Times New Roman" panose="02020603050405020304" pitchFamily="18" charset="0"/>
              </a:rPr>
              <a:t>”</a:t>
            </a:r>
            <a:endParaRPr lang="ja-JP" altLang="ja-JP" sz="1800" kern="100" dirty="0">
              <a:effectLst/>
              <a:latin typeface="+mn-ea"/>
              <a:cs typeface="Times New Roman" panose="02020603050405020304" pitchFamily="18" charset="0"/>
            </a:endParaRPr>
          </a:p>
          <a:p>
            <a:pPr algn="just">
              <a:lnSpc>
                <a:spcPts val="2500"/>
              </a:lnSpc>
            </a:pPr>
            <a:endParaRPr lang="en-US" altLang="ja-JP" kern="100" dirty="0">
              <a:solidFill>
                <a:schemeClr val="bg1"/>
              </a:solidFill>
              <a:effectLst/>
              <a:latin typeface="+mn-ea"/>
              <a:cs typeface="Times New Roman" panose="02020603050405020304" pitchFamily="18" charset="0"/>
            </a:endParaRPr>
          </a:p>
          <a:p>
            <a:pPr algn="just">
              <a:lnSpc>
                <a:spcPts val="3000"/>
              </a:lnSpc>
            </a:pPr>
            <a:r>
              <a:rPr lang="ja-JP" altLang="ja-JP" u="sng" kern="100" dirty="0">
                <a:solidFill>
                  <a:schemeClr val="bg1"/>
                </a:solidFill>
                <a:effectLst/>
                <a:latin typeface="+mn-ea"/>
                <a:cs typeface="Times New Roman" panose="02020603050405020304" pitchFamily="18" charset="0"/>
              </a:rPr>
              <a:t>＊</a:t>
            </a:r>
            <a:r>
              <a:rPr lang="en-US" altLang="ja-JP" u="sng" kern="100" dirty="0">
                <a:solidFill>
                  <a:schemeClr val="bg1"/>
                </a:solidFill>
                <a:effectLst/>
                <a:latin typeface="+mn-ea"/>
                <a:cs typeface="Times New Roman" panose="02020603050405020304" pitchFamily="18" charset="0"/>
              </a:rPr>
              <a:t>We send the ordered products after confirming your payment to the following our bank account of </a:t>
            </a:r>
            <a:r>
              <a:rPr lang="en-US" altLang="ja-JP" u="sng" kern="100" dirty="0" err="1">
                <a:solidFill>
                  <a:schemeClr val="bg1"/>
                </a:solidFill>
                <a:effectLst/>
                <a:latin typeface="+mn-ea"/>
                <a:cs typeface="Times New Roman" panose="02020603050405020304" pitchFamily="18" charset="0"/>
              </a:rPr>
              <a:t>AnimoScience</a:t>
            </a:r>
            <a:r>
              <a:rPr lang="en-US" altLang="ja-JP" u="sng" kern="100">
                <a:solidFill>
                  <a:schemeClr val="bg1"/>
                </a:solidFill>
                <a:effectLst/>
                <a:latin typeface="+mn-ea"/>
                <a:cs typeface="Times New Roman" panose="02020603050405020304" pitchFamily="18" charset="0"/>
              </a:rPr>
              <a:t> Ltd.</a:t>
            </a:r>
            <a:endParaRPr lang="ja-JP" altLang="ja-JP" u="sng" kern="100" dirty="0">
              <a:solidFill>
                <a:schemeClr val="bg1"/>
              </a:solidFill>
              <a:effectLst/>
              <a:latin typeface="+mn-ea"/>
              <a:cs typeface="Times New Roman" panose="02020603050405020304" pitchFamily="18" charset="0"/>
            </a:endParaRPr>
          </a:p>
          <a:p>
            <a:pPr algn="just">
              <a:lnSpc>
                <a:spcPts val="2500"/>
              </a:lnSpc>
            </a:pPr>
            <a:r>
              <a:rPr lang="en-US" altLang="ja-JP" kern="100" dirty="0">
                <a:effectLst/>
                <a:latin typeface="+mn-ea"/>
                <a:cs typeface="Times New Roman" panose="02020603050405020304" pitchFamily="18" charset="0"/>
              </a:rPr>
              <a:t>	</a:t>
            </a:r>
          </a:p>
          <a:p>
            <a:pPr algn="ctr">
              <a:lnSpc>
                <a:spcPts val="3000"/>
              </a:lnSpc>
            </a:pPr>
            <a:r>
              <a:rPr lang="en-US" altLang="ja-JP" b="1" kern="100" dirty="0">
                <a:solidFill>
                  <a:schemeClr val="bg1"/>
                </a:solidFill>
                <a:effectLst/>
                <a:latin typeface="+mn-ea"/>
                <a:cs typeface="Times New Roman" panose="02020603050405020304" pitchFamily="18" charset="0"/>
              </a:rPr>
              <a:t>The </a:t>
            </a:r>
            <a:r>
              <a:rPr lang="en-US" altLang="ja-JP" b="1" kern="100" dirty="0" err="1">
                <a:solidFill>
                  <a:schemeClr val="bg1"/>
                </a:solidFill>
                <a:effectLst/>
                <a:latin typeface="+mn-ea"/>
                <a:cs typeface="Times New Roman" panose="02020603050405020304" pitchFamily="18" charset="0"/>
              </a:rPr>
              <a:t>Musashino</a:t>
            </a:r>
            <a:r>
              <a:rPr lang="en-US" altLang="ja-JP" b="1" kern="100" dirty="0">
                <a:solidFill>
                  <a:schemeClr val="bg1"/>
                </a:solidFill>
                <a:effectLst/>
                <a:latin typeface="+mn-ea"/>
                <a:cs typeface="Times New Roman" panose="02020603050405020304" pitchFamily="18" charset="0"/>
              </a:rPr>
              <a:t> Bank, Ltd. </a:t>
            </a:r>
          </a:p>
          <a:p>
            <a:pPr algn="ctr">
              <a:lnSpc>
                <a:spcPts val="3000"/>
              </a:lnSpc>
            </a:pPr>
            <a:r>
              <a:rPr lang="en-US" altLang="ja-JP" b="1" kern="100" dirty="0">
                <a:solidFill>
                  <a:schemeClr val="bg1"/>
                </a:solidFill>
                <a:effectLst/>
                <a:latin typeface="+mn-ea"/>
                <a:cs typeface="Times New Roman" panose="02020603050405020304" pitchFamily="18" charset="0"/>
              </a:rPr>
              <a:t>(bank code:0133 MUBKJPJT) </a:t>
            </a:r>
            <a:endParaRPr lang="ja-JP" altLang="ja-JP" b="1" kern="100" dirty="0">
              <a:solidFill>
                <a:schemeClr val="bg1"/>
              </a:solidFill>
              <a:effectLst/>
              <a:latin typeface="+mn-ea"/>
              <a:cs typeface="Times New Roman" panose="02020603050405020304" pitchFamily="18" charset="0"/>
            </a:endParaRPr>
          </a:p>
          <a:p>
            <a:pPr algn="ctr">
              <a:lnSpc>
                <a:spcPts val="3000"/>
              </a:lnSpc>
            </a:pPr>
            <a:r>
              <a:rPr lang="en-US" altLang="ja-JP" b="1" kern="100" dirty="0" err="1">
                <a:solidFill>
                  <a:schemeClr val="bg1"/>
                </a:solidFill>
                <a:effectLst/>
                <a:latin typeface="+mn-ea"/>
                <a:cs typeface="Times New Roman" panose="02020603050405020304" pitchFamily="18" charset="0"/>
              </a:rPr>
              <a:t>Katayanagi</a:t>
            </a:r>
            <a:r>
              <a:rPr lang="en-US" altLang="ja-JP" b="1" kern="100" dirty="0">
                <a:solidFill>
                  <a:schemeClr val="bg1"/>
                </a:solidFill>
                <a:effectLst/>
                <a:latin typeface="+mn-ea"/>
                <a:cs typeface="Times New Roman" panose="02020603050405020304" pitchFamily="18" charset="0"/>
              </a:rPr>
              <a:t> Branch (085)</a:t>
            </a:r>
            <a:endParaRPr lang="ja-JP" altLang="ja-JP" b="1" kern="100" dirty="0">
              <a:solidFill>
                <a:schemeClr val="bg1"/>
              </a:solidFill>
              <a:effectLst/>
              <a:latin typeface="+mn-ea"/>
              <a:cs typeface="Times New Roman" panose="02020603050405020304" pitchFamily="18" charset="0"/>
            </a:endParaRPr>
          </a:p>
          <a:p>
            <a:pPr algn="ctr">
              <a:lnSpc>
                <a:spcPts val="3000"/>
              </a:lnSpc>
            </a:pPr>
            <a:r>
              <a:rPr lang="en-US" altLang="ja-JP" b="1" kern="100" dirty="0">
                <a:solidFill>
                  <a:schemeClr val="bg1"/>
                </a:solidFill>
                <a:effectLst/>
                <a:latin typeface="+mn-ea"/>
                <a:cs typeface="Times New Roman" panose="02020603050405020304" pitchFamily="18" charset="0"/>
              </a:rPr>
              <a:t>Savings account </a:t>
            </a:r>
            <a:endParaRPr lang="ja-JP" altLang="ja-JP" b="1" kern="100" dirty="0">
              <a:solidFill>
                <a:schemeClr val="bg1"/>
              </a:solidFill>
              <a:effectLst/>
              <a:latin typeface="+mn-ea"/>
              <a:cs typeface="Times New Roman" panose="02020603050405020304" pitchFamily="18" charset="0"/>
            </a:endParaRPr>
          </a:p>
          <a:p>
            <a:pPr algn="ctr">
              <a:lnSpc>
                <a:spcPts val="3000"/>
              </a:lnSpc>
            </a:pPr>
            <a:r>
              <a:rPr lang="en-US" altLang="ja-JP" b="1" kern="100" dirty="0">
                <a:solidFill>
                  <a:schemeClr val="bg1"/>
                </a:solidFill>
                <a:latin typeface="+mn-ea"/>
                <a:cs typeface="Times New Roman" panose="02020603050405020304" pitchFamily="18" charset="0"/>
              </a:rPr>
              <a:t>Account No. </a:t>
            </a:r>
            <a:r>
              <a:rPr lang="en-US" altLang="ja-JP" b="1" kern="100" dirty="0">
                <a:solidFill>
                  <a:schemeClr val="bg1"/>
                </a:solidFill>
                <a:effectLst/>
                <a:latin typeface="+mn-ea"/>
                <a:cs typeface="Times New Roman" panose="02020603050405020304" pitchFamily="18" charset="0"/>
              </a:rPr>
              <a:t>1050147</a:t>
            </a:r>
            <a:endParaRPr lang="ja-JP" altLang="ja-JP" b="1" kern="100" dirty="0">
              <a:solidFill>
                <a:schemeClr val="bg1"/>
              </a:solidFill>
              <a:effectLst/>
              <a:latin typeface="+mn-ea"/>
              <a:cs typeface="Times New Roman" panose="02020603050405020304" pitchFamily="18" charset="0"/>
            </a:endParaRPr>
          </a:p>
        </p:txBody>
      </p:sp>
      <p:pic>
        <p:nvPicPr>
          <p:cNvPr id="3" name="図 2">
            <a:extLst>
              <a:ext uri="{FF2B5EF4-FFF2-40B4-BE49-F238E27FC236}">
                <a16:creationId xmlns:a16="http://schemas.microsoft.com/office/drawing/2014/main" id="{ABB65DE8-7F6D-C221-8358-D5DE47E93815}"/>
              </a:ext>
            </a:extLst>
          </p:cNvPr>
          <p:cNvPicPr>
            <a:picLocks noChangeAspect="1"/>
          </p:cNvPicPr>
          <p:nvPr/>
        </p:nvPicPr>
        <p:blipFill>
          <a:blip r:embed="rId4"/>
          <a:stretch>
            <a:fillRect/>
          </a:stretch>
        </p:blipFill>
        <p:spPr>
          <a:xfrm>
            <a:off x="1047749" y="10675121"/>
            <a:ext cx="4762500" cy="1143000"/>
          </a:xfrm>
          <a:prstGeom prst="rect">
            <a:avLst/>
          </a:prstGeom>
        </p:spPr>
      </p:pic>
      <p:sp>
        <p:nvSpPr>
          <p:cNvPr id="5" name="スクロール: 横 4">
            <a:extLst>
              <a:ext uri="{FF2B5EF4-FFF2-40B4-BE49-F238E27FC236}">
                <a16:creationId xmlns:a16="http://schemas.microsoft.com/office/drawing/2014/main" id="{3A67D6A9-FEF3-811F-7C99-243FF228A2F0}"/>
              </a:ext>
            </a:extLst>
          </p:cNvPr>
          <p:cNvSpPr/>
          <p:nvPr/>
        </p:nvSpPr>
        <p:spPr>
          <a:xfrm>
            <a:off x="542129" y="376818"/>
            <a:ext cx="5773741" cy="3520626"/>
          </a:xfrm>
          <a:prstGeom prst="horizontalScroll">
            <a:avLst/>
          </a:prstGeom>
          <a:noFill/>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9396386-EFEA-8ED6-4C61-FE021577E0DA}"/>
              </a:ext>
            </a:extLst>
          </p:cNvPr>
          <p:cNvSpPr/>
          <p:nvPr/>
        </p:nvSpPr>
        <p:spPr>
          <a:xfrm>
            <a:off x="1469036" y="8499423"/>
            <a:ext cx="4062333" cy="2101562"/>
          </a:xfrm>
          <a:prstGeom prst="rect">
            <a:avLst/>
          </a:prstGeom>
          <a:noFill/>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790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2FFA0D3-3FB4-E9BD-9D56-0FF744787DC5}"/>
              </a:ext>
            </a:extLst>
          </p:cNvPr>
          <p:cNvSpPr>
            <a:spLocks noGrp="1"/>
          </p:cNvSpPr>
          <p:nvPr>
            <p:ph type="sldNum" sz="quarter" idx="12"/>
          </p:nvPr>
        </p:nvSpPr>
        <p:spPr>
          <a:xfrm>
            <a:off x="5830820" y="10501912"/>
            <a:ext cx="642680" cy="1190978"/>
          </a:xfrm>
        </p:spPr>
        <p:txBody>
          <a:bodyPr/>
          <a:lstStyle/>
          <a:p>
            <a:fld id="{56CEC0AF-CC33-422F-8F07-1E475BC0C968}" type="slidenum">
              <a:rPr kumimoji="1" lang="ja-JP" altLang="en-US" smtClean="0"/>
              <a:t>3</a:t>
            </a:fld>
            <a:endParaRPr kumimoji="1" lang="ja-JP" altLang="en-US" dirty="0"/>
          </a:p>
        </p:txBody>
      </p:sp>
      <p:sp>
        <p:nvSpPr>
          <p:cNvPr id="4" name="テキスト ボックス 3">
            <a:extLst>
              <a:ext uri="{FF2B5EF4-FFF2-40B4-BE49-F238E27FC236}">
                <a16:creationId xmlns:a16="http://schemas.microsoft.com/office/drawing/2014/main" id="{04FE135C-05A1-E506-4E1F-7793D757FE4D}"/>
              </a:ext>
            </a:extLst>
          </p:cNvPr>
          <p:cNvSpPr txBox="1"/>
          <p:nvPr/>
        </p:nvSpPr>
        <p:spPr>
          <a:xfrm>
            <a:off x="710730" y="955709"/>
            <a:ext cx="5441430" cy="8748549"/>
          </a:xfrm>
          <a:prstGeom prst="rect">
            <a:avLst/>
          </a:prstGeom>
          <a:noFill/>
          <a:ln>
            <a:noFill/>
          </a:ln>
        </p:spPr>
        <p:txBody>
          <a:bodyPr wrap="square">
            <a:spAutoFit/>
          </a:bodyPr>
          <a:lstStyle/>
          <a:p>
            <a:pPr algn="ctr">
              <a:lnSpc>
                <a:spcPts val="3000"/>
              </a:lnSpc>
              <a:spcBef>
                <a:spcPts val="1200"/>
              </a:spcBef>
            </a:pPr>
            <a:r>
              <a:rPr lang="en-US" altLang="ja-JP" sz="2400" kern="100" dirty="0">
                <a:solidFill>
                  <a:schemeClr val="bg1"/>
                </a:solidFill>
                <a:latin typeface="+mj-ea"/>
                <a:ea typeface="+mj-ea"/>
                <a:cs typeface="Times New Roman" panose="02020603050405020304" pitchFamily="18" charset="0"/>
              </a:rPr>
              <a:t> </a:t>
            </a:r>
            <a:r>
              <a:rPr lang="en-US" altLang="ja-JP" sz="2400" b="1" kern="100" dirty="0">
                <a:solidFill>
                  <a:schemeClr val="bg1"/>
                </a:solidFill>
                <a:latin typeface="+mj-ea"/>
                <a:ea typeface="+mj-ea"/>
                <a:cs typeface="Times New Roman" panose="02020603050405020304" pitchFamily="18" charset="0"/>
              </a:rPr>
              <a:t>Cooperative  Framework of Manufacture </a:t>
            </a:r>
          </a:p>
          <a:p>
            <a:pPr>
              <a:lnSpc>
                <a:spcPct val="150000"/>
              </a:lnSpc>
              <a:spcBef>
                <a:spcPts val="1200"/>
              </a:spcBef>
            </a:pPr>
            <a:r>
              <a:rPr lang="ja-JP" altLang="en-US" sz="2000" b="1" kern="100" dirty="0">
                <a:solidFill>
                  <a:schemeClr val="bg1"/>
                </a:solidFill>
                <a:latin typeface="+mj-ea"/>
                <a:ea typeface="+mj-ea"/>
                <a:cs typeface="Times New Roman" panose="02020603050405020304" pitchFamily="18" charset="0"/>
              </a:rPr>
              <a:t>◎</a:t>
            </a:r>
            <a:r>
              <a:rPr lang="en-US" altLang="ja-JP" sz="2000" b="1" kern="100" dirty="0">
                <a:solidFill>
                  <a:schemeClr val="bg1"/>
                </a:solidFill>
                <a:latin typeface="+mj-ea"/>
                <a:ea typeface="+mj-ea"/>
                <a:cs typeface="Times New Roman" panose="02020603050405020304" pitchFamily="18" charset="0"/>
              </a:rPr>
              <a:t>R&amp;D, Manufacturer and Distributer</a:t>
            </a:r>
          </a:p>
          <a:p>
            <a:pPr>
              <a:lnSpc>
                <a:spcPct val="150000"/>
              </a:lnSpc>
              <a:spcBef>
                <a:spcPts val="1200"/>
              </a:spcBef>
            </a:pPr>
            <a:r>
              <a:rPr lang="en-US" altLang="ja-JP" sz="2000" kern="100" dirty="0" err="1">
                <a:solidFill>
                  <a:schemeClr val="bg1"/>
                </a:solidFill>
                <a:latin typeface="+mj-ea"/>
                <a:ea typeface="+mj-ea"/>
                <a:cs typeface="Times New Roman" panose="02020603050405020304" pitchFamily="18" charset="0"/>
              </a:rPr>
              <a:t>AnimoScience</a:t>
            </a:r>
            <a:r>
              <a:rPr lang="ja-JP" altLang="en-US" sz="2000" kern="100" dirty="0">
                <a:solidFill>
                  <a:schemeClr val="bg1"/>
                </a:solidFill>
                <a:latin typeface="+mj-ea"/>
                <a:ea typeface="+mj-ea"/>
                <a:cs typeface="Times New Roman" panose="02020603050405020304" pitchFamily="18" charset="0"/>
              </a:rPr>
              <a:t>、</a:t>
            </a:r>
            <a:r>
              <a:rPr lang="en-US" altLang="ja-JP" sz="2000" kern="100" dirty="0">
                <a:solidFill>
                  <a:schemeClr val="bg1"/>
                </a:solidFill>
                <a:latin typeface="+mj-ea"/>
                <a:ea typeface="+mj-ea"/>
                <a:cs typeface="Times New Roman" panose="02020603050405020304" pitchFamily="18" charset="0"/>
              </a:rPr>
              <a:t>Ltd.</a:t>
            </a:r>
            <a:endParaRPr lang="ja-JP" altLang="ja-JP" sz="2000" kern="100" dirty="0">
              <a:solidFill>
                <a:schemeClr val="bg1"/>
              </a:solidFill>
              <a:latin typeface="+mj-ea"/>
              <a:ea typeface="+mj-ea"/>
              <a:cs typeface="Times New Roman" panose="02020603050405020304" pitchFamily="18" charset="0"/>
            </a:endParaRPr>
          </a:p>
          <a:p>
            <a:pPr>
              <a:lnSpc>
                <a:spcPct val="150000"/>
              </a:lnSpc>
            </a:pPr>
            <a:r>
              <a:rPr lang="en-US" altLang="ja-JP" sz="2000" kern="100" dirty="0">
                <a:solidFill>
                  <a:schemeClr val="bg1"/>
                </a:solidFill>
                <a:latin typeface="+mj-ea"/>
                <a:ea typeface="+mj-ea"/>
                <a:cs typeface="Times New Roman" panose="02020603050405020304" pitchFamily="18" charset="0"/>
              </a:rPr>
              <a:t>323-6 </a:t>
            </a:r>
            <a:r>
              <a:rPr lang="en-US" altLang="ja-JP" sz="2000" kern="100" dirty="0" err="1">
                <a:solidFill>
                  <a:schemeClr val="bg1"/>
                </a:solidFill>
                <a:latin typeface="+mj-ea"/>
                <a:ea typeface="+mj-ea"/>
                <a:cs typeface="Times New Roman" panose="02020603050405020304" pitchFamily="18" charset="0"/>
              </a:rPr>
              <a:t>Higashiarai</a:t>
            </a:r>
            <a:r>
              <a:rPr lang="en-US" altLang="ja-JP" sz="2000" kern="100" dirty="0">
                <a:solidFill>
                  <a:schemeClr val="bg1"/>
                </a:solidFill>
                <a:latin typeface="+mj-ea"/>
                <a:ea typeface="+mj-ea"/>
                <a:cs typeface="Times New Roman" panose="02020603050405020304" pitchFamily="18" charset="0"/>
              </a:rPr>
              <a:t>, </a:t>
            </a:r>
            <a:r>
              <a:rPr lang="en-US" altLang="ja-JP" sz="2000" kern="100" dirty="0" err="1">
                <a:solidFill>
                  <a:schemeClr val="bg1"/>
                </a:solidFill>
                <a:latin typeface="+mj-ea"/>
                <a:ea typeface="+mj-ea"/>
                <a:cs typeface="Times New Roman" panose="02020603050405020304" pitchFamily="18" charset="0"/>
              </a:rPr>
              <a:t>Minuma</a:t>
            </a:r>
            <a:r>
              <a:rPr lang="en-US" altLang="ja-JP" sz="2000" kern="100" dirty="0">
                <a:solidFill>
                  <a:schemeClr val="bg1"/>
                </a:solidFill>
                <a:latin typeface="+mj-ea"/>
                <a:ea typeface="+mj-ea"/>
                <a:cs typeface="Times New Roman" panose="02020603050405020304" pitchFamily="18" charset="0"/>
              </a:rPr>
              <a:t> Ward, Saitama City, Saitama 337-0032, Japan</a:t>
            </a:r>
            <a:endParaRPr lang="ja-JP" altLang="ja-JP" sz="2000" kern="100" dirty="0">
              <a:solidFill>
                <a:schemeClr val="bg1"/>
              </a:solidFill>
              <a:latin typeface="+mj-ea"/>
              <a:ea typeface="+mj-ea"/>
              <a:cs typeface="Times New Roman" panose="02020603050405020304" pitchFamily="18" charset="0"/>
            </a:endParaRPr>
          </a:p>
          <a:p>
            <a:pPr>
              <a:lnSpc>
                <a:spcPct val="150000"/>
              </a:lnSpc>
              <a:spcBef>
                <a:spcPts val="600"/>
              </a:spcBef>
            </a:pPr>
            <a:r>
              <a:rPr lang="ja-JP" altLang="en-US" sz="2000" b="1" kern="100" dirty="0">
                <a:solidFill>
                  <a:schemeClr val="bg1"/>
                </a:solidFill>
                <a:latin typeface="+mj-ea"/>
                <a:ea typeface="+mj-ea"/>
                <a:cs typeface="Times New Roman" panose="02020603050405020304" pitchFamily="18" charset="0"/>
              </a:rPr>
              <a:t>◎</a:t>
            </a:r>
            <a:r>
              <a:rPr lang="en-US" altLang="ja-JP" sz="2000" b="1" kern="100" dirty="0">
                <a:solidFill>
                  <a:schemeClr val="bg1"/>
                </a:solidFill>
                <a:latin typeface="+mj-ea"/>
                <a:ea typeface="+mj-ea"/>
                <a:cs typeface="Times New Roman" panose="02020603050405020304" pitchFamily="18" charset="0"/>
              </a:rPr>
              <a:t>Manufacturer</a:t>
            </a:r>
            <a:endParaRPr lang="ja-JP" altLang="ja-JP" sz="2000" b="1" kern="100" dirty="0">
              <a:solidFill>
                <a:schemeClr val="bg1"/>
              </a:solidFill>
              <a:latin typeface="+mj-ea"/>
              <a:ea typeface="+mj-ea"/>
              <a:cs typeface="Times New Roman" panose="02020603050405020304" pitchFamily="18" charset="0"/>
            </a:endParaRPr>
          </a:p>
          <a:p>
            <a:pPr>
              <a:lnSpc>
                <a:spcPct val="150000"/>
              </a:lnSpc>
            </a:pPr>
            <a:r>
              <a:rPr lang="en-US" altLang="ja-JP" sz="2000" kern="100" dirty="0">
                <a:solidFill>
                  <a:schemeClr val="bg1"/>
                </a:solidFill>
                <a:latin typeface="+mj-ea"/>
                <a:ea typeface="+mj-ea"/>
                <a:cs typeface="Times New Roman" panose="02020603050405020304" pitchFamily="18" charset="0"/>
              </a:rPr>
              <a:t>GUNZE Ltd.</a:t>
            </a:r>
            <a:endParaRPr lang="ja-JP" altLang="ja-JP" sz="2000" kern="100" dirty="0">
              <a:solidFill>
                <a:schemeClr val="bg1"/>
              </a:solidFill>
              <a:latin typeface="+mj-ea"/>
              <a:ea typeface="+mj-ea"/>
              <a:cs typeface="Times New Roman" panose="02020603050405020304" pitchFamily="18" charset="0"/>
            </a:endParaRPr>
          </a:p>
          <a:p>
            <a:pPr>
              <a:lnSpc>
                <a:spcPct val="150000"/>
              </a:lnSpc>
            </a:pPr>
            <a:r>
              <a:rPr lang="en-US" altLang="ja-JP" sz="2000" kern="100" dirty="0">
                <a:solidFill>
                  <a:schemeClr val="bg1"/>
                </a:solidFill>
                <a:latin typeface="+mj-ea"/>
                <a:ea typeface="+mj-ea"/>
                <a:cs typeface="Times New Roman" panose="02020603050405020304" pitchFamily="18" charset="0"/>
              </a:rPr>
              <a:t>2200 Ninomiya, </a:t>
            </a:r>
            <a:r>
              <a:rPr lang="en-US" altLang="ja-JP" sz="2000" kern="100" dirty="0" err="1">
                <a:solidFill>
                  <a:schemeClr val="bg1"/>
                </a:solidFill>
                <a:latin typeface="+mj-ea"/>
                <a:ea typeface="+mj-ea"/>
                <a:cs typeface="Times New Roman" panose="02020603050405020304" pitchFamily="18" charset="0"/>
              </a:rPr>
              <a:t>Tsuyama</a:t>
            </a:r>
            <a:r>
              <a:rPr lang="en-US" altLang="ja-JP" sz="2000" kern="100" dirty="0">
                <a:solidFill>
                  <a:schemeClr val="bg1"/>
                </a:solidFill>
                <a:latin typeface="+mj-ea"/>
                <a:ea typeface="+mj-ea"/>
                <a:cs typeface="Times New Roman" panose="02020603050405020304" pitchFamily="18" charset="0"/>
              </a:rPr>
              <a:t> City, Okayama 708-0013, Japan</a:t>
            </a:r>
            <a:endParaRPr lang="ja-JP" altLang="ja-JP" sz="2000" kern="100" dirty="0">
              <a:solidFill>
                <a:schemeClr val="bg1"/>
              </a:solidFill>
              <a:latin typeface="+mj-ea"/>
              <a:ea typeface="+mj-ea"/>
              <a:cs typeface="Times New Roman" panose="02020603050405020304" pitchFamily="18" charset="0"/>
            </a:endParaRPr>
          </a:p>
          <a:p>
            <a:pPr>
              <a:lnSpc>
                <a:spcPct val="150000"/>
              </a:lnSpc>
              <a:spcBef>
                <a:spcPts val="600"/>
              </a:spcBef>
            </a:pPr>
            <a:r>
              <a:rPr lang="ja-JP" altLang="en-US" sz="2000" b="1" kern="100" dirty="0">
                <a:solidFill>
                  <a:schemeClr val="bg1"/>
                </a:solidFill>
                <a:latin typeface="+mj-ea"/>
                <a:ea typeface="+mj-ea"/>
                <a:cs typeface="Times New Roman" panose="02020603050405020304" pitchFamily="18" charset="0"/>
              </a:rPr>
              <a:t>◎</a:t>
            </a:r>
            <a:r>
              <a:rPr lang="en-US" altLang="ja-JP" sz="2000" b="1" kern="100" dirty="0">
                <a:solidFill>
                  <a:schemeClr val="bg1"/>
                </a:solidFill>
                <a:latin typeface="+mj-ea"/>
                <a:ea typeface="+mj-ea"/>
                <a:cs typeface="Times New Roman" panose="02020603050405020304" pitchFamily="18" charset="0"/>
              </a:rPr>
              <a:t>Sterilization &amp; Validation</a:t>
            </a:r>
            <a:endParaRPr lang="ja-JP" altLang="ja-JP" sz="2000" b="1" kern="100" dirty="0">
              <a:solidFill>
                <a:schemeClr val="bg1"/>
              </a:solidFill>
              <a:latin typeface="+mj-ea"/>
              <a:ea typeface="+mj-ea"/>
              <a:cs typeface="Times New Roman" panose="02020603050405020304" pitchFamily="18" charset="0"/>
            </a:endParaRPr>
          </a:p>
          <a:p>
            <a:pPr>
              <a:lnSpc>
                <a:spcPct val="150000"/>
              </a:lnSpc>
            </a:pPr>
            <a:r>
              <a:rPr lang="en-US" altLang="ja-JP" sz="2000" kern="100" dirty="0">
                <a:solidFill>
                  <a:schemeClr val="bg1"/>
                </a:solidFill>
                <a:latin typeface="+mj-ea"/>
                <a:ea typeface="+mj-ea"/>
                <a:cs typeface="Times New Roman" panose="02020603050405020304" pitchFamily="18" charset="0"/>
              </a:rPr>
              <a:t>SHI-ATEX Co., Ltd.</a:t>
            </a:r>
            <a:endParaRPr lang="ja-JP" altLang="ja-JP" sz="2000" kern="100" dirty="0">
              <a:solidFill>
                <a:schemeClr val="bg1"/>
              </a:solidFill>
              <a:latin typeface="+mj-ea"/>
              <a:ea typeface="+mj-ea"/>
              <a:cs typeface="Times New Roman" panose="02020603050405020304" pitchFamily="18" charset="0"/>
            </a:endParaRPr>
          </a:p>
          <a:p>
            <a:pPr>
              <a:lnSpc>
                <a:spcPct val="150000"/>
              </a:lnSpc>
            </a:pPr>
            <a:r>
              <a:rPr lang="en-US" altLang="ja-JP" sz="2000" kern="100" dirty="0">
                <a:solidFill>
                  <a:schemeClr val="bg1"/>
                </a:solidFill>
                <a:latin typeface="+mj-ea"/>
                <a:ea typeface="+mj-ea"/>
                <a:cs typeface="Times New Roman" panose="02020603050405020304" pitchFamily="18" charset="0"/>
              </a:rPr>
              <a:t>4-16 </a:t>
            </a:r>
            <a:r>
              <a:rPr lang="en-US" altLang="ja-JP" sz="2000" kern="100" dirty="0" err="1">
                <a:solidFill>
                  <a:schemeClr val="bg1"/>
                </a:solidFill>
                <a:latin typeface="+mj-ea"/>
                <a:ea typeface="+mj-ea"/>
                <a:cs typeface="Times New Roman" panose="02020603050405020304" pitchFamily="18" charset="0"/>
              </a:rPr>
              <a:t>Midorigahara</a:t>
            </a:r>
            <a:r>
              <a:rPr lang="en-US" altLang="ja-JP" sz="2000" kern="100" dirty="0">
                <a:solidFill>
                  <a:schemeClr val="bg1"/>
                </a:solidFill>
                <a:latin typeface="+mj-ea"/>
                <a:ea typeface="+mj-ea"/>
                <a:cs typeface="Times New Roman" panose="02020603050405020304" pitchFamily="18" charset="0"/>
              </a:rPr>
              <a:t>, Tsukuba City, Ibaraki 300-2646, Japan</a:t>
            </a:r>
          </a:p>
          <a:p>
            <a:pPr>
              <a:lnSpc>
                <a:spcPct val="150000"/>
              </a:lnSpc>
              <a:spcBef>
                <a:spcPts val="600"/>
              </a:spcBef>
            </a:pPr>
            <a:r>
              <a:rPr lang="ja-JP" altLang="en-US" sz="2000" b="1" kern="100" dirty="0">
                <a:solidFill>
                  <a:schemeClr val="bg1"/>
                </a:solidFill>
                <a:latin typeface="+mj-ea"/>
                <a:ea typeface="+mj-ea"/>
                <a:cs typeface="Times New Roman" panose="02020603050405020304" pitchFamily="18" charset="0"/>
              </a:rPr>
              <a:t>◎</a:t>
            </a:r>
            <a:r>
              <a:rPr lang="en-US" altLang="ja-JP" sz="2000" b="1" kern="100" dirty="0">
                <a:solidFill>
                  <a:schemeClr val="bg1"/>
                </a:solidFill>
                <a:latin typeface="+mj-ea"/>
                <a:ea typeface="+mj-ea"/>
                <a:cs typeface="Times New Roman" panose="02020603050405020304" pitchFamily="18" charset="0"/>
              </a:rPr>
              <a:t>Sales</a:t>
            </a:r>
            <a:r>
              <a:rPr lang="ja-JP" altLang="en-US" sz="2000" b="1" kern="100" dirty="0">
                <a:solidFill>
                  <a:schemeClr val="bg1"/>
                </a:solidFill>
                <a:latin typeface="+mj-ea"/>
                <a:ea typeface="+mj-ea"/>
                <a:cs typeface="Times New Roman" panose="02020603050405020304" pitchFamily="18" charset="0"/>
              </a:rPr>
              <a:t> </a:t>
            </a:r>
            <a:r>
              <a:rPr lang="en-US" altLang="ja-JP" sz="2000" b="1" kern="100" dirty="0">
                <a:solidFill>
                  <a:schemeClr val="bg1"/>
                </a:solidFill>
                <a:latin typeface="+mj-ea"/>
                <a:ea typeface="+mj-ea"/>
                <a:cs typeface="Times New Roman" panose="02020603050405020304" pitchFamily="18" charset="0"/>
              </a:rPr>
              <a:t>Partner</a:t>
            </a:r>
          </a:p>
          <a:p>
            <a:pPr>
              <a:lnSpc>
                <a:spcPct val="150000"/>
              </a:lnSpc>
            </a:pPr>
            <a:r>
              <a:rPr lang="en-US" altLang="ja-JP" sz="2000" kern="100" dirty="0">
                <a:solidFill>
                  <a:schemeClr val="bg1"/>
                </a:solidFill>
                <a:latin typeface="+mj-ea"/>
                <a:ea typeface="+mj-ea"/>
                <a:cs typeface="Times New Roman" panose="02020603050405020304" pitchFamily="18" charset="0"/>
              </a:rPr>
              <a:t>MEIJI FEED</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Co.,</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Ltd.</a:t>
            </a:r>
          </a:p>
          <a:p>
            <a:pPr>
              <a:lnSpc>
                <a:spcPct val="150000"/>
              </a:lnSpc>
            </a:pPr>
            <a:r>
              <a:rPr lang="en-US" altLang="ja-JP" sz="2000" kern="100" dirty="0">
                <a:solidFill>
                  <a:schemeClr val="bg1"/>
                </a:solidFill>
                <a:latin typeface="+mj-ea"/>
                <a:ea typeface="+mj-ea"/>
                <a:cs typeface="Times New Roman" panose="02020603050405020304" pitchFamily="18" charset="0"/>
              </a:rPr>
              <a:t>1-2-10</a:t>
            </a:r>
            <a:r>
              <a:rPr lang="ja-JP" altLang="en-US" sz="2000" kern="100" dirty="0">
                <a:solidFill>
                  <a:schemeClr val="bg1"/>
                </a:solidFill>
                <a:latin typeface="+mj-ea"/>
                <a:ea typeface="+mj-ea"/>
                <a:cs typeface="Times New Roman" panose="02020603050405020304" pitchFamily="18" charset="0"/>
              </a:rPr>
              <a:t> </a:t>
            </a:r>
            <a:r>
              <a:rPr lang="en-US" altLang="ja-JP" sz="2000" kern="100" dirty="0" err="1">
                <a:solidFill>
                  <a:schemeClr val="bg1"/>
                </a:solidFill>
                <a:latin typeface="+mj-ea"/>
                <a:ea typeface="+mj-ea"/>
                <a:cs typeface="Times New Roman" panose="02020603050405020304" pitchFamily="18" charset="0"/>
              </a:rPr>
              <a:t>Shinsuna</a:t>
            </a:r>
            <a:r>
              <a:rPr lang="en-US" altLang="ja-JP" sz="2000" kern="100" dirty="0">
                <a:solidFill>
                  <a:schemeClr val="bg1"/>
                </a:solidFill>
                <a:latin typeface="+mj-ea"/>
                <a:ea typeface="+mj-ea"/>
                <a:cs typeface="Times New Roman" panose="02020603050405020304" pitchFamily="18" charset="0"/>
              </a:rPr>
              <a:t>,</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Koto</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Ward,</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Tokyo</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136-0075,</a:t>
            </a:r>
            <a:r>
              <a:rPr lang="ja-JP" altLang="en-US" sz="2000" kern="100" dirty="0">
                <a:solidFill>
                  <a:schemeClr val="bg1"/>
                </a:solidFill>
                <a:latin typeface="+mj-ea"/>
                <a:ea typeface="+mj-ea"/>
                <a:cs typeface="Times New Roman" panose="02020603050405020304" pitchFamily="18" charset="0"/>
              </a:rPr>
              <a:t> </a:t>
            </a:r>
            <a:r>
              <a:rPr lang="en-US" altLang="ja-JP" sz="2000" kern="100" dirty="0">
                <a:solidFill>
                  <a:schemeClr val="bg1"/>
                </a:solidFill>
                <a:latin typeface="+mj-ea"/>
                <a:ea typeface="+mj-ea"/>
                <a:cs typeface="Times New Roman" panose="02020603050405020304" pitchFamily="18" charset="0"/>
              </a:rPr>
              <a:t>Japan</a:t>
            </a:r>
            <a:endParaRPr lang="ja-JP" altLang="ja-JP" sz="2000" kern="100" dirty="0">
              <a:solidFill>
                <a:schemeClr val="bg1"/>
              </a:solidFill>
              <a:latin typeface="+mj-ea"/>
              <a:ea typeface="+mj-ea"/>
              <a:cs typeface="Times New Roman" panose="02020603050405020304" pitchFamily="18" charset="0"/>
            </a:endParaRPr>
          </a:p>
        </p:txBody>
      </p:sp>
      <p:pic>
        <p:nvPicPr>
          <p:cNvPr id="5" name="図 4">
            <a:extLst>
              <a:ext uri="{FF2B5EF4-FFF2-40B4-BE49-F238E27FC236}">
                <a16:creationId xmlns:a16="http://schemas.microsoft.com/office/drawing/2014/main" id="{EDC01DDC-BB4B-25BC-E17B-02F815633CDD}"/>
              </a:ext>
            </a:extLst>
          </p:cNvPr>
          <p:cNvPicPr>
            <a:picLocks noChangeAspect="1"/>
          </p:cNvPicPr>
          <p:nvPr/>
        </p:nvPicPr>
        <p:blipFill>
          <a:blip r:embed="rId2"/>
          <a:stretch>
            <a:fillRect/>
          </a:stretch>
        </p:blipFill>
        <p:spPr>
          <a:xfrm>
            <a:off x="1068320" y="9761537"/>
            <a:ext cx="4762500" cy="1143000"/>
          </a:xfrm>
          <a:prstGeom prst="rect">
            <a:avLst/>
          </a:prstGeom>
        </p:spPr>
      </p:pic>
    </p:spTree>
    <p:extLst>
      <p:ext uri="{BB962C8B-B14F-4D97-AF65-F5344CB8AC3E}">
        <p14:creationId xmlns:p14="http://schemas.microsoft.com/office/powerpoint/2010/main" val="335521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2F6626-5274-BFCC-0284-BE3E7F5FC1E1}"/>
              </a:ext>
            </a:extLst>
          </p:cNvPr>
          <p:cNvSpPr txBox="1"/>
          <p:nvPr/>
        </p:nvSpPr>
        <p:spPr>
          <a:xfrm>
            <a:off x="625840" y="569253"/>
            <a:ext cx="5606320" cy="11480066"/>
          </a:xfrm>
          <a:prstGeom prst="rect">
            <a:avLst/>
          </a:prstGeom>
          <a:noFill/>
        </p:spPr>
        <p:txBody>
          <a:bodyPr wrap="square">
            <a:spAutoFit/>
          </a:bodyPr>
          <a:lstStyle/>
          <a:p>
            <a:pPr algn="ctr">
              <a:lnSpc>
                <a:spcPts val="2400"/>
              </a:lnSpc>
            </a:pPr>
            <a:endParaRPr lang="ja-JP" altLang="ja-JP" sz="2000" b="1" kern="100" dirty="0">
              <a:solidFill>
                <a:srgbClr val="0000FF"/>
              </a:solidFill>
              <a:latin typeface="+mn-ea"/>
              <a:cs typeface="Times New Roman" panose="02020603050405020304" pitchFamily="18" charset="0"/>
            </a:endParaRPr>
          </a:p>
          <a:p>
            <a:pPr algn="just">
              <a:lnSpc>
                <a:spcPts val="2400"/>
              </a:lnSpc>
            </a:pPr>
            <a:r>
              <a:rPr lang="en-US" altLang="ja-JP" sz="2000" kern="100" dirty="0">
                <a:solidFill>
                  <a:schemeClr val="bg1"/>
                </a:solidFill>
                <a:latin typeface="+mn-ea"/>
                <a:cs typeface="Times New Roman" panose="02020603050405020304" pitchFamily="18" charset="0"/>
              </a:rPr>
              <a:t> </a:t>
            </a:r>
            <a:endParaRPr lang="ja-JP"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kern="100" dirty="0">
                <a:solidFill>
                  <a:schemeClr val="bg1"/>
                </a:solidFill>
                <a:latin typeface="+mn-ea"/>
                <a:cs typeface="Times New Roman" panose="02020603050405020304" pitchFamily="18" charset="0"/>
              </a:rPr>
              <a:t>Considering the course of transfer of embryos recovered from a donor cow or </a:t>
            </a:r>
            <a:r>
              <a:rPr lang="en-US" altLang="ja-JP" sz="2000" i="1" kern="100" dirty="0">
                <a:solidFill>
                  <a:schemeClr val="bg1"/>
                </a:solidFill>
                <a:latin typeface="+mn-ea"/>
                <a:cs typeface="Times New Roman" panose="02020603050405020304" pitchFamily="18" charset="0"/>
              </a:rPr>
              <a:t>in-vitro</a:t>
            </a:r>
            <a:r>
              <a:rPr lang="en-US" altLang="ja-JP" sz="2000" kern="100" dirty="0">
                <a:solidFill>
                  <a:schemeClr val="bg1"/>
                </a:solidFill>
                <a:latin typeface="+mn-ea"/>
                <a:cs typeface="Times New Roman" panose="02020603050405020304" pitchFamily="18" charset="0"/>
              </a:rPr>
              <a:t> produced embryos, frozen in liquid nitrogen, the embryo’s residence time in straws is quite relatively longer than for other equipment for embryo recovery, manipulation and culture. From this viewpoint, we stick to the following seven issues of concerns:</a:t>
            </a:r>
            <a:endParaRPr lang="ja-JP"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kern="100" dirty="0">
                <a:solidFill>
                  <a:schemeClr val="bg1"/>
                </a:solidFill>
                <a:latin typeface="+mn-ea"/>
                <a:cs typeface="Times New Roman" panose="02020603050405020304" pitchFamily="18" charset="0"/>
              </a:rPr>
              <a:t> </a:t>
            </a:r>
            <a:endParaRPr lang="ja-JP"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1</a:t>
            </a:r>
            <a:r>
              <a:rPr lang="ja-JP" altLang="ja-JP" sz="2000" kern="100" dirty="0">
                <a:solidFill>
                  <a:schemeClr val="bg1"/>
                </a:solidFill>
                <a:latin typeface="+mn-ea"/>
                <a:cs typeface="Times New Roman" panose="02020603050405020304" pitchFamily="18" charset="0"/>
              </a:rPr>
              <a:t>：</a:t>
            </a:r>
            <a:r>
              <a:rPr lang="en-US" altLang="ja-JP" sz="2000" b="1" kern="100" dirty="0">
                <a:solidFill>
                  <a:srgbClr val="0000FF"/>
                </a:solidFill>
                <a:latin typeface="+mn-ea"/>
                <a:cs typeface="Times New Roman" panose="02020603050405020304" pitchFamily="18" charset="0"/>
              </a:rPr>
              <a:t>Reliable Sterilization</a:t>
            </a:r>
            <a:r>
              <a:rPr lang="ja-JP" altLang="ja-JP" sz="2000" kern="100" dirty="0">
                <a:solidFill>
                  <a:schemeClr val="bg1"/>
                </a:solidFill>
                <a:latin typeface="+mn-ea"/>
                <a:cs typeface="Times New Roman" panose="02020603050405020304" pitchFamily="18" charset="0"/>
              </a:rPr>
              <a:t>（</a:t>
            </a:r>
            <a:r>
              <a:rPr lang="en-US" altLang="ja-JP" sz="2000" kern="100" dirty="0">
                <a:solidFill>
                  <a:schemeClr val="bg1"/>
                </a:solidFill>
                <a:latin typeface="+mn-ea"/>
                <a:cs typeface="Times New Roman" panose="02020603050405020304" pitchFamily="18" charset="0"/>
              </a:rPr>
              <a:t>the validated electron beam sterilization and the ensured seal strength of package)</a:t>
            </a:r>
            <a:r>
              <a:rPr lang="ja-JP" altLang="ja-JP" sz="2000" kern="100" dirty="0">
                <a:solidFill>
                  <a:schemeClr val="bg1"/>
                </a:solidFill>
                <a:latin typeface="+mn-ea"/>
                <a:cs typeface="Times New Roman" panose="02020603050405020304" pitchFamily="18" charset="0"/>
              </a:rPr>
              <a:t> </a:t>
            </a:r>
            <a:endParaRPr lang="en-US"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2</a:t>
            </a:r>
            <a:r>
              <a:rPr lang="ja-JP" altLang="ja-JP" sz="2000" kern="100" dirty="0">
                <a:solidFill>
                  <a:schemeClr val="bg1"/>
                </a:solidFill>
                <a:latin typeface="+mn-ea"/>
                <a:cs typeface="Times New Roman" panose="02020603050405020304" pitchFamily="18" charset="0"/>
              </a:rPr>
              <a:t>：</a:t>
            </a:r>
            <a:r>
              <a:rPr lang="en-US" altLang="ja-JP" sz="2000" b="1" kern="100" dirty="0">
                <a:solidFill>
                  <a:srgbClr val="0000FF"/>
                </a:solidFill>
                <a:latin typeface="+mn-ea"/>
                <a:cs typeface="Times New Roman" panose="02020603050405020304" pitchFamily="18" charset="0"/>
              </a:rPr>
              <a:t>Qualified Materials</a:t>
            </a:r>
            <a:r>
              <a:rPr lang="ja-JP" altLang="ja-JP" sz="2000" kern="100" dirty="0">
                <a:solidFill>
                  <a:schemeClr val="bg1"/>
                </a:solidFill>
                <a:latin typeface="+mn-ea"/>
                <a:cs typeface="Times New Roman" panose="02020603050405020304" pitchFamily="18" charset="0"/>
              </a:rPr>
              <a:t>（</a:t>
            </a:r>
            <a:r>
              <a:rPr lang="en-US" altLang="ja-JP" sz="2000" kern="100" dirty="0">
                <a:solidFill>
                  <a:schemeClr val="bg1"/>
                </a:solidFill>
                <a:latin typeface="+mn-ea"/>
                <a:cs typeface="Times New Roman" panose="02020603050405020304" pitchFamily="18" charset="0"/>
              </a:rPr>
              <a:t>Glycol-modified polyethylene terephthalate</a:t>
            </a:r>
            <a:r>
              <a:rPr lang="ja-JP" altLang="ja-JP" sz="2000" kern="100" dirty="0">
                <a:solidFill>
                  <a:schemeClr val="bg1"/>
                </a:solidFill>
                <a:latin typeface="+mn-ea"/>
                <a:cs typeface="Times New Roman" panose="02020603050405020304" pitchFamily="18" charset="0"/>
              </a:rPr>
              <a:t>）</a:t>
            </a:r>
            <a:endParaRPr lang="en-US"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3</a:t>
            </a:r>
            <a:r>
              <a:rPr lang="ja-JP" altLang="ja-JP" sz="2000" kern="100" dirty="0">
                <a:solidFill>
                  <a:schemeClr val="bg1"/>
                </a:solidFill>
                <a:latin typeface="+mn-ea"/>
                <a:cs typeface="Times New Roman" panose="02020603050405020304" pitchFamily="18" charset="0"/>
              </a:rPr>
              <a:t>：</a:t>
            </a:r>
            <a:r>
              <a:rPr lang="en-US" altLang="ja-JP" sz="2000" b="1" kern="100" dirty="0">
                <a:solidFill>
                  <a:srgbClr val="0000FF"/>
                </a:solidFill>
                <a:latin typeface="+mn-ea"/>
                <a:cs typeface="Times New Roman" panose="02020603050405020304" pitchFamily="18" charset="0"/>
              </a:rPr>
              <a:t>High Transparency</a:t>
            </a:r>
            <a:r>
              <a:rPr lang="ja-JP" altLang="ja-JP" sz="2000" kern="100" dirty="0">
                <a:solidFill>
                  <a:schemeClr val="bg1"/>
                </a:solidFill>
                <a:latin typeface="+mn-ea"/>
                <a:cs typeface="Times New Roman" panose="02020603050405020304" pitchFamily="18" charset="0"/>
              </a:rPr>
              <a:t>（</a:t>
            </a:r>
            <a:r>
              <a:rPr lang="en-US" altLang="ja-JP" sz="2000" kern="100" dirty="0">
                <a:solidFill>
                  <a:schemeClr val="bg1"/>
                </a:solidFill>
                <a:latin typeface="+mn-ea"/>
                <a:cs typeface="Times New Roman" panose="02020603050405020304" pitchFamily="18" charset="0"/>
              </a:rPr>
              <a:t>the morphology of embryo aspirated into the straw can be clearly checked </a:t>
            </a:r>
            <a:r>
              <a:rPr lang="en-US" altLang="ja-JP" sz="2000" i="1" kern="100" dirty="0">
                <a:solidFill>
                  <a:schemeClr val="bg1"/>
                </a:solidFill>
                <a:latin typeface="+mn-ea"/>
                <a:cs typeface="Times New Roman" panose="02020603050405020304" pitchFamily="18" charset="0"/>
              </a:rPr>
              <a:t>in situ</a:t>
            </a:r>
            <a:r>
              <a:rPr lang="en-US" altLang="ja-JP" sz="2000" kern="100" dirty="0">
                <a:solidFill>
                  <a:schemeClr val="bg1"/>
                </a:solidFill>
                <a:latin typeface="+mn-ea"/>
                <a:cs typeface="Times New Roman" panose="02020603050405020304" pitchFamily="18" charset="0"/>
              </a:rPr>
              <a:t>.</a:t>
            </a:r>
            <a:r>
              <a:rPr lang="ja-JP" altLang="ja-JP" sz="2000" kern="100" dirty="0">
                <a:solidFill>
                  <a:schemeClr val="bg1"/>
                </a:solidFill>
                <a:latin typeface="+mn-ea"/>
                <a:cs typeface="Times New Roman" panose="02020603050405020304" pitchFamily="18" charset="0"/>
              </a:rPr>
              <a:t>）</a:t>
            </a:r>
            <a:endParaRPr lang="en-US"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4</a:t>
            </a:r>
            <a:r>
              <a:rPr lang="ja-JP" altLang="ja-JP" sz="2000" kern="100" dirty="0">
                <a:solidFill>
                  <a:schemeClr val="bg1"/>
                </a:solidFill>
                <a:latin typeface="+mn-ea"/>
                <a:cs typeface="Times New Roman" panose="02020603050405020304" pitchFamily="18" charset="0"/>
              </a:rPr>
              <a:t>：</a:t>
            </a:r>
            <a:r>
              <a:rPr lang="en-US" altLang="ja-JP" sz="2000" b="1" kern="100" dirty="0">
                <a:solidFill>
                  <a:srgbClr val="0000FF"/>
                </a:solidFill>
                <a:latin typeface="+mn-ea"/>
                <a:cs typeface="Times New Roman" panose="02020603050405020304" pitchFamily="18" charset="0"/>
              </a:rPr>
              <a:t>Serviceable</a:t>
            </a:r>
            <a:r>
              <a:rPr lang="en-US" altLang="ja-JP" sz="2000" kern="100" dirty="0">
                <a:solidFill>
                  <a:schemeClr val="bg1"/>
                </a:solidFill>
                <a:latin typeface="+mn-ea"/>
                <a:cs typeface="Times New Roman" panose="02020603050405020304" pitchFamily="18" charset="0"/>
              </a:rPr>
              <a:t> </a:t>
            </a:r>
            <a:r>
              <a:rPr lang="en-US" altLang="ja-JP" sz="2000" b="1" kern="100" dirty="0">
                <a:solidFill>
                  <a:srgbClr val="0000FF"/>
                </a:solidFill>
                <a:latin typeface="+mn-ea"/>
                <a:cs typeface="Times New Roman" panose="02020603050405020304" pitchFamily="18" charset="0"/>
              </a:rPr>
              <a:t>Packaging </a:t>
            </a:r>
            <a:r>
              <a:rPr lang="en-US" altLang="ja-JP" sz="2000" kern="100" dirty="0">
                <a:solidFill>
                  <a:schemeClr val="bg1"/>
                </a:solidFill>
                <a:latin typeface="+mn-ea"/>
                <a:cs typeface="Times New Roman" panose="02020603050405020304" pitchFamily="18" charset="0"/>
              </a:rPr>
              <a:t>(four kinds of individual package; 1, 3, 5 and 10 straws)</a:t>
            </a:r>
            <a:endParaRPr lang="ja-JP"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5</a:t>
            </a:r>
            <a:r>
              <a:rPr lang="ja-JP" altLang="ja-JP" sz="2000" kern="100" dirty="0">
                <a:solidFill>
                  <a:schemeClr val="bg1"/>
                </a:solidFill>
                <a:latin typeface="+mn-ea"/>
                <a:cs typeface="Times New Roman" panose="02020603050405020304" pitchFamily="18" charset="0"/>
              </a:rPr>
              <a:t>：</a:t>
            </a:r>
            <a:r>
              <a:rPr lang="en-US" altLang="ja-JP" sz="2000" b="1" kern="100" dirty="0">
                <a:solidFill>
                  <a:srgbClr val="0000FF"/>
                </a:solidFill>
                <a:latin typeface="+mn-ea"/>
                <a:cs typeface="Times New Roman" panose="02020603050405020304" pitchFamily="18" charset="0"/>
              </a:rPr>
              <a:t>Made in Japan</a:t>
            </a:r>
            <a:r>
              <a:rPr lang="ja-JP" altLang="ja-JP" sz="2000" kern="100" dirty="0">
                <a:solidFill>
                  <a:schemeClr val="bg1"/>
                </a:solidFill>
                <a:latin typeface="+mn-ea"/>
                <a:cs typeface="Times New Roman" panose="02020603050405020304" pitchFamily="18" charset="0"/>
              </a:rPr>
              <a:t>（</a:t>
            </a:r>
            <a:r>
              <a:rPr lang="en-US" altLang="ja-JP" sz="2000" kern="100" dirty="0">
                <a:solidFill>
                  <a:schemeClr val="bg1"/>
                </a:solidFill>
                <a:latin typeface="+mn-ea"/>
                <a:cs typeface="Times New Roman" panose="02020603050405020304" pitchFamily="18" charset="0"/>
              </a:rPr>
              <a:t>Outstanding technology &amp; High quality control, Stable supply, Stable price</a:t>
            </a:r>
            <a:r>
              <a:rPr lang="ja-JP" altLang="ja-JP" sz="2000" kern="100" dirty="0">
                <a:solidFill>
                  <a:schemeClr val="bg1"/>
                </a:solidFill>
                <a:latin typeface="+mn-ea"/>
                <a:cs typeface="Times New Roman" panose="02020603050405020304" pitchFamily="18" charset="0"/>
              </a:rPr>
              <a:t>）</a:t>
            </a:r>
            <a:endParaRPr lang="en-US" altLang="ja-JP" sz="2000"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6 </a:t>
            </a:r>
            <a:r>
              <a:rPr lang="en-US" altLang="ja-JP" sz="2000" kern="100" dirty="0">
                <a:solidFill>
                  <a:schemeClr val="bg1"/>
                </a:solidFill>
                <a:latin typeface="+mn-ea"/>
                <a:cs typeface="Times New Roman" panose="02020603050405020304" pitchFamily="18" charset="0"/>
              </a:rPr>
              <a:t>: </a:t>
            </a:r>
            <a:r>
              <a:rPr lang="en-US" altLang="ja-JP" sz="2000" b="1" kern="100" dirty="0">
                <a:solidFill>
                  <a:srgbClr val="0000FF"/>
                </a:solidFill>
                <a:latin typeface="+mn-ea"/>
                <a:cs typeface="Times New Roman" panose="02020603050405020304" pitchFamily="18" charset="0"/>
              </a:rPr>
              <a:t>Direct Sales from the Manufacturer</a:t>
            </a:r>
            <a:r>
              <a:rPr lang="en-US" altLang="ja-JP" sz="2000" kern="100" dirty="0">
                <a:solidFill>
                  <a:srgbClr val="0000FF"/>
                </a:solidFill>
                <a:latin typeface="+mn-ea"/>
                <a:cs typeface="Times New Roman" panose="02020603050405020304" pitchFamily="18" charset="0"/>
              </a:rPr>
              <a:t> </a:t>
            </a:r>
            <a:r>
              <a:rPr lang="en-US" altLang="ja-JP" sz="2000" kern="100" dirty="0">
                <a:solidFill>
                  <a:schemeClr val="bg1"/>
                </a:solidFill>
                <a:latin typeface="+mn-ea"/>
                <a:cs typeface="Times New Roman" panose="02020603050405020304" pitchFamily="18" charset="0"/>
              </a:rPr>
              <a:t>(Improvement of the products derived from customer’s feedback)</a:t>
            </a:r>
            <a:endParaRPr lang="en-US" altLang="ja-JP" sz="2000" b="1" kern="100" dirty="0">
              <a:solidFill>
                <a:schemeClr val="bg1"/>
              </a:solidFill>
              <a:latin typeface="+mn-ea"/>
              <a:cs typeface="Times New Roman" panose="02020603050405020304" pitchFamily="18" charset="0"/>
            </a:endParaRPr>
          </a:p>
          <a:p>
            <a:pPr indent="75009" algn="just">
              <a:lnSpc>
                <a:spcPts val="2400"/>
              </a:lnSpc>
            </a:pPr>
            <a:r>
              <a:rPr lang="en-US" altLang="ja-JP" sz="2000" u="sng" kern="100" dirty="0">
                <a:solidFill>
                  <a:schemeClr val="bg1"/>
                </a:solidFill>
                <a:latin typeface="+mn-ea"/>
                <a:cs typeface="Times New Roman" panose="02020603050405020304" pitchFamily="18" charset="0"/>
              </a:rPr>
              <a:t>No. 7</a:t>
            </a:r>
            <a:r>
              <a:rPr lang="ja-JP" altLang="ja-JP" sz="2000" kern="100" dirty="0">
                <a:solidFill>
                  <a:schemeClr val="bg1"/>
                </a:solidFill>
                <a:latin typeface="+mn-ea"/>
                <a:cs typeface="Times New Roman" panose="02020603050405020304" pitchFamily="18" charset="0"/>
              </a:rPr>
              <a:t>：</a:t>
            </a:r>
            <a:r>
              <a:rPr lang="en-US" altLang="ja-JP" sz="2000" b="1" kern="100" dirty="0">
                <a:solidFill>
                  <a:srgbClr val="FF0000"/>
                </a:solidFill>
                <a:latin typeface="+mn-ea"/>
                <a:cs typeface="Times New Roman" panose="02020603050405020304" pitchFamily="18" charset="0"/>
              </a:rPr>
              <a:t>Self Ice-Seeding Function</a:t>
            </a:r>
            <a:r>
              <a:rPr lang="ja-JP" altLang="ja-JP" sz="2000" kern="100" dirty="0">
                <a:solidFill>
                  <a:schemeClr val="bg1"/>
                </a:solidFill>
                <a:latin typeface="+mn-ea"/>
                <a:cs typeface="Times New Roman" panose="02020603050405020304" pitchFamily="18" charset="0"/>
              </a:rPr>
              <a:t>（</a:t>
            </a:r>
            <a:r>
              <a:rPr lang="en-US" altLang="ja-JP" sz="2000" kern="100" dirty="0" err="1">
                <a:solidFill>
                  <a:schemeClr val="bg1"/>
                </a:solidFill>
                <a:latin typeface="+mn-ea"/>
                <a:cs typeface="Times New Roman" panose="02020603050405020304" pitchFamily="18" charset="0"/>
              </a:rPr>
              <a:t>iStraw</a:t>
            </a:r>
            <a:r>
              <a:rPr lang="en-US" altLang="ja-JP" sz="2000" kern="100" baseline="30000" dirty="0">
                <a:solidFill>
                  <a:schemeClr val="bg1"/>
                </a:solidFill>
                <a:latin typeface="+mn-ea"/>
                <a:cs typeface="Times New Roman" panose="02020603050405020304" pitchFamily="18" charset="0"/>
              </a:rPr>
              <a:t>®</a:t>
            </a:r>
            <a:r>
              <a:rPr lang="ja-JP" altLang="en-US" sz="2000" kern="100" baseline="30000" dirty="0">
                <a:solidFill>
                  <a:schemeClr val="bg1"/>
                </a:solidFill>
                <a:latin typeface="+mn-ea"/>
                <a:cs typeface="Times New Roman" panose="02020603050405020304" pitchFamily="18" charset="0"/>
              </a:rPr>
              <a:t> </a:t>
            </a:r>
            <a:r>
              <a:rPr lang="en-US" altLang="ja-JP" sz="2000" kern="100" dirty="0">
                <a:solidFill>
                  <a:schemeClr val="bg1"/>
                </a:solidFill>
                <a:latin typeface="+mn-ea"/>
                <a:cs typeface="Times New Roman" panose="02020603050405020304" pitchFamily="18" charset="0"/>
              </a:rPr>
              <a:t>is the world’s first successful self-ice seeding built-in straw.</a:t>
            </a:r>
            <a:r>
              <a:rPr lang="ja-JP" altLang="en-US" sz="2000" kern="100" dirty="0">
                <a:solidFill>
                  <a:schemeClr val="bg1"/>
                </a:solidFill>
                <a:latin typeface="+mn-ea"/>
                <a:cs typeface="Times New Roman" panose="02020603050405020304" pitchFamily="18" charset="0"/>
              </a:rPr>
              <a:t> </a:t>
            </a:r>
            <a:r>
              <a:rPr lang="en-US" altLang="ja-JP" sz="2000" kern="100" dirty="0">
                <a:solidFill>
                  <a:schemeClr val="bg1"/>
                </a:solidFill>
                <a:latin typeface="+mn-ea"/>
                <a:cs typeface="Times New Roman" panose="02020603050405020304" pitchFamily="18" charset="0"/>
              </a:rPr>
              <a:t>It can avoid human error of manual ice-seeding. Simultaneous ice-seeding of a number of straws is possible. Natural ice formation may be friendly to embryos.</a:t>
            </a:r>
            <a:r>
              <a:rPr lang="ja-JP" altLang="ja-JP" sz="2000" kern="100" dirty="0">
                <a:solidFill>
                  <a:schemeClr val="bg1"/>
                </a:solidFill>
                <a:latin typeface="+mn-ea"/>
                <a:cs typeface="Times New Roman" panose="02020603050405020304" pitchFamily="18" charset="0"/>
              </a:rPr>
              <a:t>）</a:t>
            </a:r>
            <a:endParaRPr lang="en-US" altLang="ja-JP" sz="2000" kern="100" dirty="0">
              <a:solidFill>
                <a:schemeClr val="bg1"/>
              </a:solidFill>
              <a:latin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C0A318EA-4641-F8E9-9A07-18F2408BBD35}"/>
              </a:ext>
            </a:extLst>
          </p:cNvPr>
          <p:cNvSpPr>
            <a:spLocks noGrp="1"/>
          </p:cNvSpPr>
          <p:nvPr>
            <p:ph type="sldNum" sz="quarter" idx="12"/>
          </p:nvPr>
        </p:nvSpPr>
        <p:spPr>
          <a:xfrm>
            <a:off x="5902400" y="10858341"/>
            <a:ext cx="642680" cy="1190978"/>
          </a:xfrm>
        </p:spPr>
        <p:txBody>
          <a:bodyPr/>
          <a:lstStyle/>
          <a:p>
            <a:fld id="{C99B675B-A5BE-4271-AA48-B0AA204B537C}" type="slidenum">
              <a:rPr kumimoji="1" lang="ja-JP" altLang="en-US" smtClean="0"/>
              <a:t>4</a:t>
            </a:fld>
            <a:endParaRPr kumimoji="1" lang="ja-JP" altLang="en-US" dirty="0"/>
          </a:p>
        </p:txBody>
      </p:sp>
      <p:sp>
        <p:nvSpPr>
          <p:cNvPr id="4" name="テキスト ボックス 3">
            <a:extLst>
              <a:ext uri="{FF2B5EF4-FFF2-40B4-BE49-F238E27FC236}">
                <a16:creationId xmlns:a16="http://schemas.microsoft.com/office/drawing/2014/main" id="{18B85B46-C921-F0D7-7374-DB4150479B4D}"/>
              </a:ext>
            </a:extLst>
          </p:cNvPr>
          <p:cNvSpPr txBox="1"/>
          <p:nvPr/>
        </p:nvSpPr>
        <p:spPr>
          <a:xfrm>
            <a:off x="248497" y="334219"/>
            <a:ext cx="6609503" cy="797654"/>
          </a:xfrm>
          <a:prstGeom prst="rect">
            <a:avLst/>
          </a:prstGeom>
          <a:noFill/>
        </p:spPr>
        <p:txBody>
          <a:bodyPr wrap="none" rtlCol="0">
            <a:spAutoFit/>
          </a:bodyPr>
          <a:lstStyle/>
          <a:p>
            <a:pPr algn="ctr">
              <a:lnSpc>
                <a:spcPts val="2800"/>
              </a:lnSpc>
            </a:pPr>
            <a:r>
              <a:rPr kumimoji="1" lang="ja-JP" altLang="en-US" sz="2000" b="1" dirty="0">
                <a:solidFill>
                  <a:srgbClr val="0000FF"/>
                </a:solidFill>
              </a:rPr>
              <a:t>”</a:t>
            </a:r>
            <a:r>
              <a:rPr kumimoji="1" lang="en-US" altLang="ja-JP" sz="2000" b="1" dirty="0">
                <a:solidFill>
                  <a:srgbClr val="0000FF"/>
                </a:solidFill>
              </a:rPr>
              <a:t>It’s just only a straw as a container of embryo,</a:t>
            </a:r>
          </a:p>
          <a:p>
            <a:pPr algn="ctr">
              <a:lnSpc>
                <a:spcPts val="2800"/>
              </a:lnSpc>
            </a:pPr>
            <a:r>
              <a:rPr kumimoji="1" lang="en-US" altLang="ja-JP" sz="2000" b="1" dirty="0">
                <a:solidFill>
                  <a:srgbClr val="0000FF"/>
                </a:solidFill>
              </a:rPr>
              <a:t>but it’s still considered important to ET practitioners.</a:t>
            </a:r>
            <a:r>
              <a:rPr kumimoji="1" lang="ja-JP" altLang="en-US" sz="2000" b="1" dirty="0">
                <a:solidFill>
                  <a:srgbClr val="0000FF"/>
                </a:solidFill>
              </a:rPr>
              <a:t>”</a:t>
            </a:r>
            <a:endParaRPr kumimoji="1" lang="en-US" altLang="ja-JP" sz="2000" b="1" dirty="0">
              <a:solidFill>
                <a:srgbClr val="0000FF"/>
              </a:solidFill>
            </a:endParaRPr>
          </a:p>
        </p:txBody>
      </p:sp>
    </p:spTree>
    <p:extLst>
      <p:ext uri="{BB962C8B-B14F-4D97-AF65-F5344CB8AC3E}">
        <p14:creationId xmlns:p14="http://schemas.microsoft.com/office/powerpoint/2010/main" val="352997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D98BEA9-5DA6-35D8-2D85-D343E3EA0582}"/>
              </a:ext>
            </a:extLst>
          </p:cNvPr>
          <p:cNvSpPr>
            <a:spLocks noGrp="1"/>
          </p:cNvSpPr>
          <p:nvPr>
            <p:ph type="sldNum" sz="quarter" idx="12"/>
          </p:nvPr>
        </p:nvSpPr>
        <p:spPr>
          <a:xfrm>
            <a:off x="5922063" y="10787732"/>
            <a:ext cx="642680" cy="1190978"/>
          </a:xfrm>
        </p:spPr>
        <p:txBody>
          <a:bodyPr/>
          <a:lstStyle/>
          <a:p>
            <a:fld id="{C99B675B-A5BE-4271-AA48-B0AA204B537C}" type="slidenum">
              <a:rPr kumimoji="1" lang="ja-JP" altLang="en-US" smtClean="0"/>
              <a:t>5</a:t>
            </a:fld>
            <a:endParaRPr kumimoji="1" lang="ja-JP" altLang="en-US" dirty="0"/>
          </a:p>
        </p:txBody>
      </p:sp>
      <p:sp>
        <p:nvSpPr>
          <p:cNvPr id="4" name="テキスト ボックス 3">
            <a:extLst>
              <a:ext uri="{FF2B5EF4-FFF2-40B4-BE49-F238E27FC236}">
                <a16:creationId xmlns:a16="http://schemas.microsoft.com/office/drawing/2014/main" id="{32FAB70C-A0CD-C878-5C5B-41B1D5C17A2E}"/>
              </a:ext>
            </a:extLst>
          </p:cNvPr>
          <p:cNvSpPr txBox="1"/>
          <p:nvPr/>
        </p:nvSpPr>
        <p:spPr>
          <a:xfrm>
            <a:off x="210336" y="857438"/>
            <a:ext cx="6437327" cy="7836761"/>
          </a:xfrm>
          <a:prstGeom prst="rect">
            <a:avLst/>
          </a:prstGeom>
          <a:noFill/>
        </p:spPr>
        <p:txBody>
          <a:bodyPr wrap="square">
            <a:spAutoFit/>
          </a:bodyPr>
          <a:lstStyle/>
          <a:p>
            <a:pPr algn="ctr">
              <a:lnSpc>
                <a:spcPts val="2400"/>
              </a:lnSpc>
            </a:pPr>
            <a:r>
              <a:rPr lang="en-US" altLang="ja-JP" sz="2000" b="1" kern="100" dirty="0">
                <a:solidFill>
                  <a:srgbClr val="0000FF"/>
                </a:solidFill>
                <a:latin typeface="+mn-ea"/>
                <a:cs typeface="Times New Roman" panose="02020603050405020304" pitchFamily="18" charset="0"/>
              </a:rPr>
              <a:t>The product range supplied by </a:t>
            </a:r>
            <a:r>
              <a:rPr lang="en-US" altLang="ja-JP" sz="2000" b="1" kern="100" dirty="0" err="1">
                <a:solidFill>
                  <a:srgbClr val="0000FF"/>
                </a:solidFill>
                <a:latin typeface="+mn-ea"/>
                <a:cs typeface="Times New Roman" panose="02020603050405020304" pitchFamily="18" charset="0"/>
              </a:rPr>
              <a:t>AnimoScience</a:t>
            </a:r>
            <a:r>
              <a:rPr lang="en-US" altLang="ja-JP" sz="2000" b="1" kern="100" dirty="0">
                <a:solidFill>
                  <a:srgbClr val="0000FF"/>
                </a:solidFill>
                <a:latin typeface="+mn-ea"/>
                <a:cs typeface="Times New Roman" panose="02020603050405020304" pitchFamily="18" charset="0"/>
              </a:rPr>
              <a:t> </a:t>
            </a:r>
          </a:p>
          <a:p>
            <a:pPr algn="ctr">
              <a:lnSpc>
                <a:spcPts val="2400"/>
              </a:lnSpc>
            </a:pPr>
            <a:r>
              <a:rPr lang="en-US" altLang="ja-JP" sz="2000" b="1" kern="100" dirty="0">
                <a:solidFill>
                  <a:srgbClr val="0000FF"/>
                </a:solidFill>
                <a:effectLst/>
                <a:latin typeface="+mn-ea"/>
                <a:cs typeface="Times New Roman" panose="02020603050405020304" pitchFamily="18" charset="0"/>
              </a:rPr>
              <a:t>since 2023</a:t>
            </a:r>
          </a:p>
          <a:p>
            <a:pPr algn="ctr">
              <a:lnSpc>
                <a:spcPts val="2400"/>
              </a:lnSpc>
            </a:pPr>
            <a:endParaRPr lang="en-US" altLang="ja-JP" sz="1800" b="1" kern="100" dirty="0">
              <a:solidFill>
                <a:srgbClr val="0000FF"/>
              </a:solidFill>
              <a:effectLst/>
              <a:latin typeface="+mn-ea"/>
              <a:cs typeface="Times New Roman" panose="02020603050405020304" pitchFamily="18" charset="0"/>
            </a:endParaRPr>
          </a:p>
          <a:p>
            <a:pPr>
              <a:lnSpc>
                <a:spcPts val="1800"/>
              </a:lnSpc>
            </a:pPr>
            <a:endParaRPr lang="ja-JP" altLang="ja-JP" sz="1800" b="1" kern="100" dirty="0">
              <a:solidFill>
                <a:srgbClr val="0000FF"/>
              </a:solidFill>
              <a:effectLst/>
              <a:latin typeface="+mn-ea"/>
              <a:cs typeface="Times New Roman" panose="02020603050405020304" pitchFamily="18" charset="0"/>
            </a:endParaRPr>
          </a:p>
          <a:p>
            <a:pPr marL="342900" lvl="0" indent="-342900" algn="just">
              <a:lnSpc>
                <a:spcPts val="2000"/>
              </a:lnSpc>
              <a:buFont typeface="+mj-ea"/>
              <a:buAutoNum type="circleNumDbPlain"/>
            </a:pPr>
            <a:r>
              <a:rPr lang="en-US" altLang="ja-JP" sz="1800" b="1" kern="100" dirty="0" err="1">
                <a:solidFill>
                  <a:srgbClr val="0000FF"/>
                </a:solidFill>
                <a:effectLst/>
                <a:latin typeface="+mn-ea"/>
                <a:cs typeface="Times New Roman" panose="02020603050405020304" pitchFamily="18" charset="0"/>
              </a:rPr>
              <a:t>iStraw</a:t>
            </a:r>
            <a:r>
              <a:rPr lang="en-US" altLang="ja-JP" sz="1800" b="1" kern="100" baseline="30000" dirty="0">
                <a:solidFill>
                  <a:srgbClr val="0000FF"/>
                </a:solidFill>
                <a:effectLst/>
                <a:latin typeface="+mn-ea"/>
                <a:cs typeface="Times New Roman" panose="02020603050405020304" pitchFamily="18" charset="0"/>
              </a:rPr>
              <a:t>®</a:t>
            </a:r>
            <a:r>
              <a:rPr lang="ja-JP" altLang="ja-JP" sz="1800" kern="100" dirty="0">
                <a:solidFill>
                  <a:schemeClr val="bg1"/>
                </a:solidFill>
                <a:effectLst/>
                <a:latin typeface="+mn-ea"/>
                <a:cs typeface="Times New Roman" panose="02020603050405020304" pitchFamily="18" charset="0"/>
              </a:rPr>
              <a:t>【</a:t>
            </a:r>
            <a:r>
              <a:rPr lang="en-US" altLang="ja-JP" kern="100" dirty="0">
                <a:solidFill>
                  <a:schemeClr val="bg1"/>
                </a:solidFill>
                <a:latin typeface="+mn-ea"/>
                <a:cs typeface="Times New Roman" panose="02020603050405020304" pitchFamily="18" charset="0"/>
              </a:rPr>
              <a:t>Japan PMD Act for animal use No.5-211</a:t>
            </a:r>
            <a:r>
              <a:rPr lang="ja-JP" altLang="ja-JP" sz="1800" kern="100" dirty="0">
                <a:solidFill>
                  <a:schemeClr val="bg1"/>
                </a:solidFill>
                <a:effectLst/>
                <a:latin typeface="+mn-ea"/>
                <a:cs typeface="Times New Roman" panose="02020603050405020304" pitchFamily="18" charset="0"/>
              </a:rPr>
              <a:t>】</a:t>
            </a:r>
            <a:r>
              <a:rPr lang="ja-JP" altLang="en-US" sz="1800" kern="100" dirty="0">
                <a:solidFill>
                  <a:schemeClr val="bg1"/>
                </a:solidFill>
                <a:effectLst/>
                <a:latin typeface="+mn-ea"/>
                <a:cs typeface="Times New Roman" panose="02020603050405020304" pitchFamily="18" charset="0"/>
              </a:rPr>
              <a:t>：</a:t>
            </a:r>
            <a:r>
              <a:rPr lang="en-US" altLang="ja-JP" sz="1800" kern="100" dirty="0">
                <a:solidFill>
                  <a:schemeClr val="bg1"/>
                </a:solidFill>
                <a:effectLst/>
                <a:latin typeface="+mn-ea"/>
                <a:cs typeface="Times New Roman" panose="02020603050405020304" pitchFamily="18" charset="0"/>
              </a:rPr>
              <a:t>0.25 ml plastic straw for freezing, s</a:t>
            </a:r>
            <a:r>
              <a:rPr lang="en-US" altLang="ja-JP" kern="100" dirty="0">
                <a:solidFill>
                  <a:schemeClr val="bg1"/>
                </a:solidFill>
                <a:latin typeface="+mn-ea"/>
                <a:cs typeface="Times New Roman" panose="02020603050405020304" pitchFamily="18" charset="0"/>
              </a:rPr>
              <a:t>terilized by electron ion beam</a:t>
            </a:r>
            <a:r>
              <a:rPr lang="en-US" altLang="ja-JP" sz="1800" kern="100" dirty="0">
                <a:solidFill>
                  <a:schemeClr val="bg1"/>
                </a:solidFill>
                <a:effectLst/>
                <a:latin typeface="+mn-ea"/>
                <a:cs typeface="Times New Roman" panose="02020603050405020304" pitchFamily="18" charset="0"/>
              </a:rPr>
              <a:t> (</a:t>
            </a:r>
            <a:r>
              <a:rPr lang="en-US" altLang="ja-JP" kern="100" dirty="0">
                <a:solidFill>
                  <a:schemeClr val="bg1"/>
                </a:solidFill>
                <a:latin typeface="+mn-ea"/>
                <a:cs typeface="Times New Roman" panose="02020603050405020304" pitchFamily="18" charset="0"/>
              </a:rPr>
              <a:t>25</a:t>
            </a:r>
            <a:r>
              <a:rPr lang="ja-JP" altLang="en-US" kern="100" dirty="0">
                <a:solidFill>
                  <a:schemeClr val="bg1"/>
                </a:solidFill>
                <a:latin typeface="+mn-ea"/>
                <a:cs typeface="Times New Roman" panose="02020603050405020304" pitchFamily="18" charset="0"/>
              </a:rPr>
              <a:t> </a:t>
            </a:r>
            <a:r>
              <a:rPr lang="en-US" altLang="ja-JP" sz="1800" kern="100" dirty="0" err="1">
                <a:solidFill>
                  <a:schemeClr val="bg1"/>
                </a:solidFill>
                <a:effectLst/>
                <a:latin typeface="+mn-ea"/>
                <a:cs typeface="Times New Roman" panose="02020603050405020304" pitchFamily="18" charset="0"/>
              </a:rPr>
              <a:t>kGy</a:t>
            </a:r>
            <a:r>
              <a:rPr lang="en-US" altLang="ja-JP" sz="1800" kern="100" dirty="0">
                <a:solidFill>
                  <a:schemeClr val="bg1"/>
                </a:solidFill>
                <a:effectLst/>
                <a:latin typeface="+mn-ea"/>
                <a:cs typeface="Times New Roman" panose="02020603050405020304" pitchFamily="18" charset="0"/>
              </a:rPr>
              <a:t>) and </a:t>
            </a:r>
            <a:r>
              <a:rPr lang="en-US" altLang="ja-JP" sz="1800" u="sng" kern="100" dirty="0">
                <a:solidFill>
                  <a:schemeClr val="bg1"/>
                </a:solidFill>
                <a:effectLst/>
                <a:latin typeface="+mn-ea"/>
                <a:cs typeface="Times New Roman" panose="02020603050405020304" pitchFamily="18" charset="0"/>
              </a:rPr>
              <a:t>built in the function of self-ice seeding</a:t>
            </a:r>
            <a:r>
              <a:rPr lang="ja-JP" altLang="en-US" kern="100" dirty="0">
                <a:solidFill>
                  <a:schemeClr val="bg1"/>
                </a:solidFill>
                <a:latin typeface="+mn-ea"/>
                <a:cs typeface="Times New Roman" panose="02020603050405020304" pitchFamily="18" charset="0"/>
              </a:rPr>
              <a:t>（</a:t>
            </a:r>
            <a:r>
              <a:rPr lang="en-US" altLang="ja-JP" kern="100" dirty="0">
                <a:solidFill>
                  <a:schemeClr val="bg1"/>
                </a:solidFill>
                <a:latin typeface="+mn-ea"/>
                <a:cs typeface="Times New Roman" panose="02020603050405020304" pitchFamily="18" charset="0"/>
              </a:rPr>
              <a:t>see pages 8 &amp; 11 to 16 </a:t>
            </a:r>
            <a:r>
              <a:rPr lang="ja-JP" altLang="en-US" kern="100" dirty="0">
                <a:solidFill>
                  <a:schemeClr val="bg1"/>
                </a:solidFill>
                <a:latin typeface="+mn-ea"/>
                <a:cs typeface="Times New Roman" panose="02020603050405020304" pitchFamily="18" charset="0"/>
              </a:rPr>
              <a:t>）</a:t>
            </a:r>
            <a:endParaRPr lang="en-US" altLang="ja-JP" sz="1800" kern="100" dirty="0">
              <a:solidFill>
                <a:schemeClr val="bg1"/>
              </a:solidFill>
              <a:effectLst/>
              <a:latin typeface="+mn-ea"/>
              <a:cs typeface="Times New Roman" panose="02020603050405020304" pitchFamily="18" charset="0"/>
            </a:endParaRPr>
          </a:p>
          <a:p>
            <a:pPr marL="342900" lvl="0" indent="-342900" algn="just">
              <a:lnSpc>
                <a:spcPts val="2000"/>
              </a:lnSpc>
              <a:buFont typeface="+mj-ea"/>
              <a:buAutoNum type="circleNumDbPlain"/>
            </a:pPr>
            <a:endParaRPr lang="ja-JP" altLang="ja-JP" sz="1800" kern="100" dirty="0">
              <a:solidFill>
                <a:schemeClr val="bg1"/>
              </a:solidFill>
              <a:effectLst/>
              <a:latin typeface="+mn-ea"/>
              <a:cs typeface="Times New Roman" panose="02020603050405020304" pitchFamily="18" charset="0"/>
            </a:endParaRPr>
          </a:p>
          <a:p>
            <a:pPr marL="342900" indent="-342900" algn="just">
              <a:lnSpc>
                <a:spcPts val="2000"/>
              </a:lnSpc>
              <a:buFont typeface="+mj-ea"/>
              <a:buAutoNum type="circleNumDbPlain"/>
            </a:pPr>
            <a:r>
              <a:rPr lang="en-US" altLang="ja-JP" sz="1800" b="1" kern="100" dirty="0" err="1">
                <a:solidFill>
                  <a:srgbClr val="0000FF"/>
                </a:solidFill>
                <a:effectLst/>
                <a:latin typeface="+mn-ea"/>
                <a:cs typeface="Times New Roman" panose="02020603050405020304" pitchFamily="18" charset="0"/>
              </a:rPr>
              <a:t>Emvisible</a:t>
            </a:r>
            <a:r>
              <a:rPr lang="en-US" altLang="ja-JP" sz="1800" b="1" kern="100" dirty="0">
                <a:solidFill>
                  <a:srgbClr val="0000FF"/>
                </a:solidFill>
                <a:effectLst/>
                <a:latin typeface="+mn-ea"/>
                <a:cs typeface="Times New Roman" panose="02020603050405020304" pitchFamily="18" charset="0"/>
              </a:rPr>
              <a:t> Straw</a:t>
            </a:r>
            <a:r>
              <a:rPr lang="en-US" altLang="ja-JP" sz="1800" b="1" kern="100" baseline="30000" dirty="0">
                <a:solidFill>
                  <a:srgbClr val="0000FF"/>
                </a:solidFill>
                <a:effectLst/>
                <a:latin typeface="+mn-ea"/>
                <a:cs typeface="Times New Roman" panose="02020603050405020304" pitchFamily="18" charset="0"/>
              </a:rPr>
              <a:t>®</a:t>
            </a:r>
            <a:r>
              <a:rPr lang="ja-JP" altLang="ja-JP" sz="1800" kern="100" dirty="0">
                <a:solidFill>
                  <a:schemeClr val="bg1"/>
                </a:solidFill>
                <a:effectLst/>
                <a:latin typeface="+mn-ea"/>
                <a:cs typeface="Times New Roman" panose="02020603050405020304" pitchFamily="18" charset="0"/>
              </a:rPr>
              <a:t>【</a:t>
            </a:r>
            <a:r>
              <a:rPr lang="en-US" altLang="ja-JP" kern="100" dirty="0">
                <a:solidFill>
                  <a:schemeClr val="bg1"/>
                </a:solidFill>
                <a:latin typeface="+mn-ea"/>
                <a:cs typeface="Times New Roman" panose="02020603050405020304" pitchFamily="18" charset="0"/>
              </a:rPr>
              <a:t>Japan PMD Act for animal use No.5-212</a:t>
            </a:r>
            <a:r>
              <a:rPr lang="ja-JP" altLang="ja-JP" sz="1800" kern="100" dirty="0">
                <a:solidFill>
                  <a:schemeClr val="bg1"/>
                </a:solidFill>
                <a:effectLst/>
                <a:latin typeface="+mn-ea"/>
                <a:cs typeface="Times New Roman" panose="02020603050405020304" pitchFamily="18" charset="0"/>
              </a:rPr>
              <a:t>】</a:t>
            </a:r>
            <a:r>
              <a:rPr lang="ja-JP" altLang="en-US" sz="1800" kern="100" dirty="0">
                <a:solidFill>
                  <a:schemeClr val="bg1"/>
                </a:solidFill>
                <a:effectLst/>
                <a:latin typeface="+mn-ea"/>
                <a:cs typeface="Times New Roman" panose="02020603050405020304" pitchFamily="18" charset="0"/>
              </a:rPr>
              <a:t>：</a:t>
            </a:r>
            <a:r>
              <a:rPr lang="en-US" altLang="ja-JP" sz="1800" kern="100" dirty="0">
                <a:solidFill>
                  <a:schemeClr val="bg1"/>
                </a:solidFill>
                <a:effectLst/>
                <a:latin typeface="+mn-ea"/>
                <a:cs typeface="Times New Roman" panose="02020603050405020304" pitchFamily="18" charset="0"/>
              </a:rPr>
              <a:t>0.25 ml plastic straw for </a:t>
            </a:r>
            <a:r>
              <a:rPr lang="en-US" altLang="ja-JP" kern="100" dirty="0">
                <a:solidFill>
                  <a:schemeClr val="bg1"/>
                </a:solidFill>
                <a:latin typeface="+mn-ea"/>
                <a:cs typeface="Times New Roman" panose="02020603050405020304" pitchFamily="18" charset="0"/>
              </a:rPr>
              <a:t>transfer and freezing of bovine embryos, </a:t>
            </a:r>
            <a:r>
              <a:rPr lang="en-US" altLang="ja-JP" sz="1800" kern="100" dirty="0">
                <a:solidFill>
                  <a:schemeClr val="bg1"/>
                </a:solidFill>
                <a:effectLst/>
                <a:latin typeface="+mn-ea"/>
                <a:cs typeface="Times New Roman" panose="02020603050405020304" pitchFamily="18" charset="0"/>
              </a:rPr>
              <a:t>s</a:t>
            </a:r>
            <a:r>
              <a:rPr lang="en-US" altLang="ja-JP" kern="100" dirty="0">
                <a:solidFill>
                  <a:schemeClr val="bg1"/>
                </a:solidFill>
                <a:latin typeface="+mn-ea"/>
                <a:cs typeface="Times New Roman" panose="02020603050405020304" pitchFamily="18" charset="0"/>
              </a:rPr>
              <a:t>terilized by electron ion beam</a:t>
            </a:r>
            <a:r>
              <a:rPr lang="en-US" altLang="ja-JP" sz="1800" kern="100" dirty="0">
                <a:solidFill>
                  <a:schemeClr val="bg1"/>
                </a:solidFill>
                <a:effectLst/>
                <a:latin typeface="+mn-ea"/>
                <a:cs typeface="Times New Roman" panose="02020603050405020304" pitchFamily="18" charset="0"/>
              </a:rPr>
              <a:t> (25</a:t>
            </a:r>
            <a:r>
              <a:rPr lang="ja-JP" altLang="en-US" kern="100" dirty="0">
                <a:solidFill>
                  <a:schemeClr val="bg1"/>
                </a:solidFill>
                <a:latin typeface="+mn-ea"/>
                <a:cs typeface="Times New Roman" panose="02020603050405020304" pitchFamily="18" charset="0"/>
              </a:rPr>
              <a:t> </a:t>
            </a:r>
            <a:r>
              <a:rPr lang="en-US" altLang="ja-JP" sz="1800" kern="100" dirty="0" err="1">
                <a:solidFill>
                  <a:schemeClr val="bg1"/>
                </a:solidFill>
                <a:effectLst/>
                <a:latin typeface="+mn-ea"/>
                <a:cs typeface="Times New Roman" panose="02020603050405020304" pitchFamily="18" charset="0"/>
              </a:rPr>
              <a:t>kGy</a:t>
            </a:r>
            <a:r>
              <a:rPr lang="en-US" altLang="ja-JP" sz="1800" kern="100" dirty="0">
                <a:solidFill>
                  <a:schemeClr val="bg1"/>
                </a:solidFill>
                <a:effectLst/>
                <a:latin typeface="+mn-ea"/>
                <a:cs typeface="Times New Roman" panose="02020603050405020304" pitchFamily="18" charset="0"/>
              </a:rPr>
              <a:t>) </a:t>
            </a:r>
            <a:r>
              <a:rPr lang="en-US" altLang="ja-JP" kern="100" dirty="0">
                <a:solidFill>
                  <a:schemeClr val="bg1"/>
                </a:solidFill>
                <a:latin typeface="+mn-ea"/>
                <a:cs typeface="Times New Roman" panose="02020603050405020304" pitchFamily="18" charset="0"/>
              </a:rPr>
              <a:t>.</a:t>
            </a:r>
            <a:endParaRPr lang="en-US" altLang="ja-JP" sz="1800" kern="100" dirty="0">
              <a:solidFill>
                <a:schemeClr val="bg1"/>
              </a:solidFill>
              <a:effectLst/>
              <a:latin typeface="+mn-ea"/>
              <a:cs typeface="Times New Roman" panose="02020603050405020304" pitchFamily="18" charset="0"/>
            </a:endParaRPr>
          </a:p>
          <a:p>
            <a:pPr algn="just">
              <a:lnSpc>
                <a:spcPts val="2000"/>
              </a:lnSpc>
            </a:pPr>
            <a:endParaRPr lang="ja-JP" altLang="ja-JP" sz="1800" kern="100" dirty="0">
              <a:solidFill>
                <a:schemeClr val="bg1"/>
              </a:solidFill>
              <a:effectLst/>
              <a:latin typeface="+mn-ea"/>
              <a:cs typeface="Times New Roman" panose="02020603050405020304" pitchFamily="18" charset="0"/>
            </a:endParaRPr>
          </a:p>
          <a:p>
            <a:pPr lvl="0" algn="just">
              <a:lnSpc>
                <a:spcPts val="2000"/>
              </a:lnSpc>
            </a:pPr>
            <a:r>
              <a:rPr lang="ja-JP" altLang="en-US" b="1" kern="100" dirty="0">
                <a:solidFill>
                  <a:srgbClr val="0000FF"/>
                </a:solidFill>
                <a:latin typeface="+mn-ea"/>
                <a:cs typeface="Times New Roman" panose="02020603050405020304" pitchFamily="18" charset="0"/>
              </a:rPr>
              <a:t>③</a:t>
            </a:r>
            <a:r>
              <a:rPr lang="en-US" altLang="ja-JP" b="1" kern="100" dirty="0">
                <a:solidFill>
                  <a:schemeClr val="bg1"/>
                </a:solidFill>
                <a:latin typeface="+mn-ea"/>
                <a:cs typeface="Times New Roman" panose="02020603050405020304" pitchFamily="18" charset="0"/>
              </a:rPr>
              <a:t>	</a:t>
            </a:r>
            <a:r>
              <a:rPr lang="en-US" altLang="ja-JP" sz="1800" b="1" kern="100" dirty="0" err="1">
                <a:solidFill>
                  <a:srgbClr val="0000FF"/>
                </a:solidFill>
                <a:effectLst/>
                <a:latin typeface="+mn-ea"/>
                <a:cs typeface="Times New Roman" panose="02020603050405020304" pitchFamily="18" charset="0"/>
              </a:rPr>
              <a:t>iSeed</a:t>
            </a:r>
            <a:r>
              <a:rPr lang="ja-JP" altLang="ja-JP" sz="1800" kern="100" dirty="0">
                <a:solidFill>
                  <a:schemeClr val="bg1"/>
                </a:solidFill>
                <a:effectLst/>
                <a:latin typeface="+mn-ea"/>
                <a:cs typeface="Times New Roman" panose="02020603050405020304" pitchFamily="18" charset="0"/>
              </a:rPr>
              <a:t>：</a:t>
            </a:r>
            <a:r>
              <a:rPr lang="en-US" altLang="ja-JP" kern="100" dirty="0">
                <a:solidFill>
                  <a:schemeClr val="bg1"/>
                </a:solidFill>
                <a:latin typeface="+mn-ea"/>
                <a:cs typeface="Times New Roman" panose="02020603050405020304" pitchFamily="18" charset="0"/>
              </a:rPr>
              <a:t>Sterilized</a:t>
            </a:r>
            <a:r>
              <a:rPr lang="en-US" altLang="ja-JP" sz="1800" kern="100" dirty="0">
                <a:solidFill>
                  <a:schemeClr val="bg1"/>
                </a:solidFill>
                <a:effectLst/>
                <a:latin typeface="+mn-ea"/>
                <a:cs typeface="Times New Roman" panose="02020603050405020304" pitchFamily="18" charset="0"/>
              </a:rPr>
              <a:t> (121</a:t>
            </a:r>
            <a:r>
              <a:rPr lang="ja-JP" altLang="ja-JP" sz="1800" kern="100" dirty="0">
                <a:solidFill>
                  <a:schemeClr val="bg1"/>
                </a:solidFill>
                <a:effectLst/>
                <a:latin typeface="+mn-ea"/>
                <a:cs typeface="Times New Roman" panose="02020603050405020304" pitchFamily="18" charset="0"/>
              </a:rPr>
              <a:t>℃</a:t>
            </a:r>
            <a:r>
              <a:rPr lang="en-US" altLang="ja-JP" sz="1800" kern="100" dirty="0">
                <a:solidFill>
                  <a:schemeClr val="bg1"/>
                </a:solidFill>
                <a:effectLst/>
                <a:latin typeface="+mn-ea"/>
                <a:cs typeface="Times New Roman" panose="02020603050405020304" pitchFamily="18" charset="0"/>
              </a:rPr>
              <a:t>, 20 </a:t>
            </a:r>
            <a:r>
              <a:rPr lang="en-US" altLang="ja-JP" kern="100" dirty="0">
                <a:solidFill>
                  <a:schemeClr val="bg1"/>
                </a:solidFill>
                <a:latin typeface="+mn-ea"/>
                <a:cs typeface="Times New Roman" panose="02020603050405020304" pitchFamily="18" charset="0"/>
              </a:rPr>
              <a:t>min</a:t>
            </a:r>
            <a:r>
              <a:rPr lang="en-US" altLang="ja-JP" sz="1800" kern="100" dirty="0">
                <a:solidFill>
                  <a:schemeClr val="bg1"/>
                </a:solidFill>
                <a:effectLst/>
                <a:latin typeface="+mn-ea"/>
                <a:cs typeface="Times New Roman" panose="02020603050405020304" pitchFamily="18" charset="0"/>
              </a:rPr>
              <a:t>) silver iodide alginate droplet for self ice formation for bovine embryo freezing </a:t>
            </a:r>
            <a:r>
              <a:rPr lang="ja-JP" altLang="ja-JP" sz="1800" kern="100" dirty="0">
                <a:solidFill>
                  <a:schemeClr val="bg1"/>
                </a:solidFill>
                <a:effectLst/>
                <a:latin typeface="+mn-ea"/>
                <a:cs typeface="Times New Roman" panose="02020603050405020304" pitchFamily="18" charset="0"/>
              </a:rPr>
              <a:t>（</a:t>
            </a:r>
            <a:r>
              <a:rPr lang="en-US" altLang="ja-JP" sz="1800" kern="100" dirty="0">
                <a:solidFill>
                  <a:schemeClr val="bg1"/>
                </a:solidFill>
                <a:effectLst/>
                <a:latin typeface="+mn-ea"/>
                <a:cs typeface="Times New Roman" panose="02020603050405020304" pitchFamily="18" charset="0"/>
              </a:rPr>
              <a:t>available for every manufacturer’s 0.25ml</a:t>
            </a:r>
            <a:r>
              <a:rPr lang="en-US" altLang="ja-JP" kern="100" dirty="0">
                <a:solidFill>
                  <a:schemeClr val="bg1"/>
                </a:solidFill>
                <a:latin typeface="+mn-ea"/>
                <a:cs typeface="Times New Roman" panose="02020603050405020304" pitchFamily="18" charset="0"/>
              </a:rPr>
              <a:t> plastic straw; </a:t>
            </a:r>
            <a:r>
              <a:rPr lang="en-US" altLang="ja-JP" sz="1800" kern="100" dirty="0">
                <a:solidFill>
                  <a:schemeClr val="bg1"/>
                </a:solidFill>
                <a:effectLst/>
                <a:latin typeface="+mn-ea"/>
                <a:cs typeface="Times New Roman" panose="02020603050405020304" pitchFamily="18" charset="0"/>
              </a:rPr>
              <a:t>see pages </a:t>
            </a:r>
            <a:r>
              <a:rPr lang="en-US" altLang="ja-JP" kern="100" dirty="0">
                <a:solidFill>
                  <a:schemeClr val="bg1"/>
                </a:solidFill>
                <a:latin typeface="+mn-ea"/>
                <a:cs typeface="Times New Roman" panose="02020603050405020304" pitchFamily="18" charset="0"/>
              </a:rPr>
              <a:t>19, 20</a:t>
            </a:r>
            <a:r>
              <a:rPr lang="en-US" altLang="ja-JP" sz="1800" kern="100" dirty="0">
                <a:solidFill>
                  <a:schemeClr val="bg1"/>
                </a:solidFill>
                <a:effectLst/>
                <a:latin typeface="+mn-ea"/>
                <a:cs typeface="Times New Roman" panose="02020603050405020304" pitchFamily="18" charset="0"/>
              </a:rPr>
              <a:t>)</a:t>
            </a:r>
            <a:endParaRPr lang="ja-JP" altLang="ja-JP" sz="1800" kern="100" dirty="0">
              <a:solidFill>
                <a:schemeClr val="bg1"/>
              </a:solidFill>
              <a:effectLst/>
              <a:latin typeface="+mn-ea"/>
              <a:cs typeface="Times New Roman" panose="02020603050405020304" pitchFamily="18" charset="0"/>
            </a:endParaRPr>
          </a:p>
          <a:p>
            <a:pPr algn="just">
              <a:lnSpc>
                <a:spcPts val="2000"/>
              </a:lnSpc>
              <a:spcBef>
                <a:spcPts val="600"/>
              </a:spcBef>
            </a:pPr>
            <a:r>
              <a:rPr lang="ja-JP" altLang="ja-JP" sz="1800" kern="100" dirty="0">
                <a:solidFill>
                  <a:schemeClr val="bg1"/>
                </a:solidFill>
                <a:effectLst/>
                <a:latin typeface="+mn-ea"/>
                <a:cs typeface="Times New Roman" panose="02020603050405020304" pitchFamily="18" charset="0"/>
              </a:rPr>
              <a:t>※</a:t>
            </a:r>
            <a:r>
              <a:rPr lang="en-US" altLang="ja-JP" sz="1800" kern="100" dirty="0" err="1">
                <a:solidFill>
                  <a:schemeClr val="bg1"/>
                </a:solidFill>
                <a:effectLst/>
                <a:latin typeface="+mn-ea"/>
                <a:cs typeface="Times New Roman" panose="02020603050405020304" pitchFamily="18" charset="0"/>
              </a:rPr>
              <a:t>iSeed</a:t>
            </a:r>
            <a:r>
              <a:rPr lang="en-US" altLang="ja-JP" sz="1800" kern="100" dirty="0">
                <a:solidFill>
                  <a:schemeClr val="bg1"/>
                </a:solidFill>
                <a:effectLst/>
                <a:latin typeface="+mn-ea"/>
                <a:cs typeface="Times New Roman" panose="02020603050405020304" pitchFamily="18" charset="0"/>
              </a:rPr>
              <a:t> contains 20 droplets immersed in autoclaved distilled water in heat resistant glass bottle.</a:t>
            </a:r>
            <a:r>
              <a:rPr lang="ja-JP" altLang="ja-JP" sz="1800" kern="100" dirty="0">
                <a:solidFill>
                  <a:schemeClr val="bg1"/>
                </a:solidFill>
                <a:effectLst/>
                <a:latin typeface="+mn-ea"/>
                <a:cs typeface="Times New Roman" panose="02020603050405020304" pitchFamily="18" charset="0"/>
              </a:rPr>
              <a:t> </a:t>
            </a:r>
            <a:r>
              <a:rPr lang="en-US" altLang="ja-JP" kern="100" dirty="0" err="1">
                <a:solidFill>
                  <a:schemeClr val="bg1"/>
                </a:solidFill>
                <a:latin typeface="+mn-ea"/>
                <a:cs typeface="Times New Roman" panose="02020603050405020304" pitchFamily="18" charset="0"/>
              </a:rPr>
              <a:t>iSeed</a:t>
            </a:r>
            <a:r>
              <a:rPr lang="en-US" altLang="ja-JP" kern="100" dirty="0">
                <a:solidFill>
                  <a:schemeClr val="bg1"/>
                </a:solidFill>
                <a:latin typeface="+mn-ea"/>
                <a:cs typeface="Times New Roman" panose="02020603050405020304" pitchFamily="18" charset="0"/>
              </a:rPr>
              <a:t>  can be repeatedly autoclaved </a:t>
            </a:r>
            <a:r>
              <a:rPr lang="ja-JP" altLang="en-US" sz="1800" kern="100" dirty="0">
                <a:solidFill>
                  <a:schemeClr val="bg1"/>
                </a:solidFill>
                <a:effectLst/>
                <a:latin typeface="+mn-ea"/>
                <a:cs typeface="Times New Roman" panose="02020603050405020304" pitchFamily="18" charset="0"/>
              </a:rPr>
              <a:t>（</a:t>
            </a:r>
            <a:r>
              <a:rPr lang="en-US" altLang="ja-JP" kern="100" dirty="0">
                <a:solidFill>
                  <a:schemeClr val="bg1"/>
                </a:solidFill>
                <a:latin typeface="+mn-ea"/>
                <a:cs typeface="Times New Roman" panose="02020603050405020304" pitchFamily="18" charset="0"/>
              </a:rPr>
              <a:t>see</a:t>
            </a:r>
            <a:r>
              <a:rPr lang="ja-JP" altLang="en-US" kern="100" dirty="0">
                <a:solidFill>
                  <a:schemeClr val="bg1"/>
                </a:solidFill>
                <a:latin typeface="+mn-ea"/>
                <a:cs typeface="Times New Roman" panose="02020603050405020304" pitchFamily="18" charset="0"/>
              </a:rPr>
              <a:t> </a:t>
            </a:r>
            <a:r>
              <a:rPr lang="en-US" altLang="ja-JP" kern="100" dirty="0">
                <a:solidFill>
                  <a:schemeClr val="bg1"/>
                </a:solidFill>
                <a:latin typeface="+mn-ea"/>
                <a:cs typeface="Times New Roman" panose="02020603050405020304" pitchFamily="18" charset="0"/>
              </a:rPr>
              <a:t>pages</a:t>
            </a:r>
            <a:r>
              <a:rPr lang="ja-JP" altLang="en-US" kern="100" dirty="0">
                <a:solidFill>
                  <a:schemeClr val="bg1"/>
                </a:solidFill>
                <a:latin typeface="+mn-ea"/>
                <a:cs typeface="Times New Roman" panose="02020603050405020304" pitchFamily="18" charset="0"/>
              </a:rPr>
              <a:t> </a:t>
            </a:r>
            <a:r>
              <a:rPr lang="en-US" altLang="ja-JP" kern="100" dirty="0">
                <a:solidFill>
                  <a:schemeClr val="bg1"/>
                </a:solidFill>
                <a:latin typeface="+mn-ea"/>
                <a:cs typeface="Times New Roman" panose="02020603050405020304" pitchFamily="18" charset="0"/>
              </a:rPr>
              <a:t>19, 20</a:t>
            </a:r>
            <a:r>
              <a:rPr lang="ja-JP" altLang="en-US" sz="1800" kern="100" dirty="0">
                <a:solidFill>
                  <a:schemeClr val="bg1"/>
                </a:solidFill>
                <a:effectLst/>
                <a:latin typeface="+mn-ea"/>
                <a:cs typeface="Times New Roman" panose="02020603050405020304" pitchFamily="18" charset="0"/>
              </a:rPr>
              <a:t>）</a:t>
            </a:r>
            <a:r>
              <a:rPr lang="ja-JP" altLang="ja-JP" sz="1800" kern="100" dirty="0">
                <a:solidFill>
                  <a:schemeClr val="bg1"/>
                </a:solidFill>
                <a:effectLst/>
                <a:latin typeface="+mn-ea"/>
                <a:cs typeface="Times New Roman" panose="02020603050405020304" pitchFamily="18" charset="0"/>
              </a:rPr>
              <a:t>．</a:t>
            </a:r>
            <a:endParaRPr lang="en-US" altLang="ja-JP" sz="1800" kern="100" dirty="0">
              <a:solidFill>
                <a:schemeClr val="bg1"/>
              </a:solidFill>
              <a:effectLst/>
              <a:latin typeface="+mn-ea"/>
              <a:cs typeface="Times New Roman" panose="02020603050405020304" pitchFamily="18" charset="0"/>
            </a:endParaRPr>
          </a:p>
          <a:p>
            <a:pPr algn="just">
              <a:lnSpc>
                <a:spcPts val="2000"/>
              </a:lnSpc>
            </a:pPr>
            <a:endParaRPr lang="ja-JP" altLang="ja-JP" sz="1800" kern="100" dirty="0">
              <a:solidFill>
                <a:schemeClr val="bg1"/>
              </a:solidFill>
              <a:effectLst/>
              <a:latin typeface="+mn-ea"/>
              <a:cs typeface="Times New Roman" panose="02020603050405020304" pitchFamily="18" charset="0"/>
            </a:endParaRPr>
          </a:p>
          <a:p>
            <a:pPr algn="just">
              <a:lnSpc>
                <a:spcPts val="2000"/>
              </a:lnSpc>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2000"/>
              </a:lnSpc>
            </a:pPr>
            <a:r>
              <a:rPr lang="en-US" altLang="ja-JP" sz="1800" b="1" kern="100" dirty="0">
                <a:solidFill>
                  <a:srgbClr val="000000"/>
                </a:solidFill>
                <a:effectLst/>
                <a:latin typeface="メイリオ" panose="020B0604030504040204" pitchFamily="50" charset="-128"/>
                <a:ea typeface="游明朝" panose="02020400000000000000" pitchFamily="18" charset="-128"/>
                <a:cs typeface="Times New Roman" panose="02020603050405020304" pitchFamily="18" charset="0"/>
              </a:rPr>
              <a:t> </a:t>
            </a:r>
            <a:endParaRPr lang="en-US" altLang="ja-JP" kern="100" dirty="0">
              <a:solidFill>
                <a:schemeClr val="bg1"/>
              </a:solidFill>
              <a:latin typeface="游明朝" panose="02020400000000000000" pitchFamily="18" charset="-128"/>
              <a:ea typeface="メイリオ" panose="020B0604030504040204" pitchFamily="50" charset="-128"/>
              <a:cs typeface="Times New Roman" panose="02020603050405020304" pitchFamily="18" charset="0"/>
            </a:endParaRPr>
          </a:p>
          <a:p>
            <a:pPr algn="l">
              <a:lnSpc>
                <a:spcPts val="3000"/>
              </a:lnSpc>
            </a:pPr>
            <a:r>
              <a:rPr lang="en-US" altLang="ja-JP" u="sng" kern="100" dirty="0">
                <a:solidFill>
                  <a:schemeClr val="bg1"/>
                </a:solidFill>
                <a:latin typeface="+mn-ea"/>
                <a:cs typeface="Times New Roman" panose="02020603050405020304" pitchFamily="18" charset="0"/>
              </a:rPr>
              <a:t>Please contact us to obtain more detailed information </a:t>
            </a:r>
            <a:r>
              <a:rPr lang="en-US" altLang="ja-JP" kern="100" dirty="0">
                <a:solidFill>
                  <a:schemeClr val="bg1"/>
                </a:solidFill>
                <a:latin typeface="+mn-ea"/>
                <a:cs typeface="Times New Roman" panose="02020603050405020304" pitchFamily="18" charset="0"/>
              </a:rPr>
              <a:t>:</a:t>
            </a:r>
            <a:endParaRPr lang="ja-JP" altLang="ja-JP" sz="1800" kern="100" dirty="0">
              <a:solidFill>
                <a:schemeClr val="bg1"/>
              </a:solidFill>
              <a:effectLst/>
              <a:latin typeface="+mn-ea"/>
              <a:cs typeface="Times New Roman" panose="02020603050405020304" pitchFamily="18" charset="0"/>
            </a:endParaRPr>
          </a:p>
          <a:p>
            <a:pPr algn="l">
              <a:lnSpc>
                <a:spcPts val="3000"/>
              </a:lnSpc>
            </a:pPr>
            <a:r>
              <a:rPr lang="en-US" altLang="ja-JP" sz="1800" u="sng" kern="100" dirty="0">
                <a:solidFill>
                  <a:srgbClr val="0070C0"/>
                </a:solidFill>
                <a:effectLst/>
                <a:latin typeface="+mn-ea"/>
                <a:cs typeface="Times New Roman" panose="02020603050405020304" pitchFamily="18" charset="0"/>
                <a:hlinkClick r:id="rId2">
                  <a:extLst>
                    <a:ext uri="{A12FA001-AC4F-418D-AE19-62706E023703}">
                      <ahyp:hlinkClr xmlns:ahyp="http://schemas.microsoft.com/office/drawing/2018/hyperlinkcolor" val="tx"/>
                    </a:ext>
                  </a:extLst>
                </a:hlinkClick>
              </a:rPr>
              <a:t>info@animoscience.co.jp</a:t>
            </a:r>
            <a:r>
              <a:rPr lang="en-US" altLang="ja-JP" sz="1800" kern="100" dirty="0">
                <a:solidFill>
                  <a:srgbClr val="0070C0"/>
                </a:solidFill>
                <a:effectLst/>
                <a:latin typeface="+mn-ea"/>
                <a:cs typeface="Times New Roman" panose="02020603050405020304" pitchFamily="18" charset="0"/>
              </a:rPr>
              <a:t>	</a:t>
            </a:r>
            <a:endParaRPr lang="en-US" altLang="ja-JP" kern="100" dirty="0">
              <a:solidFill>
                <a:srgbClr val="0070C0"/>
              </a:solidFill>
              <a:latin typeface="+mn-ea"/>
              <a:cs typeface="Times New Roman" panose="02020603050405020304" pitchFamily="18" charset="0"/>
            </a:endParaRPr>
          </a:p>
          <a:p>
            <a:pPr algn="l">
              <a:lnSpc>
                <a:spcPts val="3000"/>
              </a:lnSpc>
            </a:pPr>
            <a:r>
              <a:rPr lang="en-US" altLang="ja-JP" sz="1800" u="none" strike="noStrike" kern="100" dirty="0">
                <a:solidFill>
                  <a:srgbClr val="0070C0"/>
                </a:solidFill>
                <a:effectLst/>
                <a:latin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https://animoscience.co.jp</a:t>
            </a:r>
            <a:r>
              <a:rPr lang="ja-JP" altLang="en-US" kern="100" dirty="0">
                <a:solidFill>
                  <a:srgbClr val="0070C0"/>
                </a:solidFill>
                <a:latin typeface="+mn-ea"/>
                <a:cs typeface="Times New Roman" panose="02020603050405020304" pitchFamily="18" charset="0"/>
              </a:rPr>
              <a:t>  </a:t>
            </a:r>
            <a:r>
              <a:rPr lang="en-US" altLang="ja-JP" kern="100" dirty="0">
                <a:solidFill>
                  <a:schemeClr val="bg1"/>
                </a:solidFill>
                <a:latin typeface="+mn-ea"/>
                <a:cs typeface="Times New Roman" panose="02020603050405020304" pitchFamily="18" charset="0"/>
              </a:rPr>
              <a:t>“</a:t>
            </a:r>
            <a:r>
              <a:rPr lang="en-US" altLang="ja-JP" sz="1800" u="none" strike="noStrike" kern="100" dirty="0">
                <a:solidFill>
                  <a:srgbClr val="000000"/>
                </a:solidFill>
                <a:effectLst/>
                <a:latin typeface="+mn-ea"/>
                <a:cs typeface="Times New Roman" panose="02020603050405020304" pitchFamily="18" charset="0"/>
              </a:rPr>
              <a:t>Inquiry</a:t>
            </a:r>
            <a:r>
              <a:rPr lang="en-US" altLang="ja-JP" kern="100" dirty="0">
                <a:solidFill>
                  <a:srgbClr val="000000"/>
                </a:solidFill>
                <a:latin typeface="+mn-ea"/>
                <a:cs typeface="Times New Roman" panose="02020603050405020304" pitchFamily="18" charset="0"/>
              </a:rPr>
              <a:t>”</a:t>
            </a:r>
            <a:endParaRPr lang="ja-JP" altLang="ja-JP" sz="1800" kern="100" dirty="0">
              <a:effectLst/>
              <a:latin typeface="+mn-ea"/>
              <a:cs typeface="Times New Roman" panose="02020603050405020304" pitchFamily="18" charset="0"/>
            </a:endParaRPr>
          </a:p>
        </p:txBody>
      </p:sp>
      <p:pic>
        <p:nvPicPr>
          <p:cNvPr id="3" name="図 2">
            <a:extLst>
              <a:ext uri="{FF2B5EF4-FFF2-40B4-BE49-F238E27FC236}">
                <a16:creationId xmlns:a16="http://schemas.microsoft.com/office/drawing/2014/main" id="{355C7DB9-E0BC-6A07-F724-4B4032F722C5}"/>
              </a:ext>
            </a:extLst>
          </p:cNvPr>
          <p:cNvPicPr>
            <a:picLocks noChangeAspect="1"/>
          </p:cNvPicPr>
          <p:nvPr/>
        </p:nvPicPr>
        <p:blipFill>
          <a:blip r:embed="rId4"/>
          <a:stretch>
            <a:fillRect/>
          </a:stretch>
        </p:blipFill>
        <p:spPr>
          <a:xfrm>
            <a:off x="1159563" y="9866468"/>
            <a:ext cx="4762500" cy="1143000"/>
          </a:xfrm>
          <a:prstGeom prst="rect">
            <a:avLst/>
          </a:prstGeom>
        </p:spPr>
      </p:pic>
      <p:sp>
        <p:nvSpPr>
          <p:cNvPr id="5" name="テキスト ボックス 4">
            <a:extLst>
              <a:ext uri="{FF2B5EF4-FFF2-40B4-BE49-F238E27FC236}">
                <a16:creationId xmlns:a16="http://schemas.microsoft.com/office/drawing/2014/main" id="{774AEF12-030A-6623-2191-45675D35AA47}"/>
              </a:ext>
            </a:extLst>
          </p:cNvPr>
          <p:cNvSpPr txBox="1"/>
          <p:nvPr/>
        </p:nvSpPr>
        <p:spPr>
          <a:xfrm>
            <a:off x="303784" y="9380783"/>
            <a:ext cx="6250429" cy="469359"/>
          </a:xfrm>
          <a:prstGeom prst="rect">
            <a:avLst/>
          </a:prstGeom>
          <a:noFill/>
        </p:spPr>
        <p:txBody>
          <a:bodyPr wrap="none" rtlCol="0">
            <a:spAutoFit/>
          </a:bodyPr>
          <a:lstStyle/>
          <a:p>
            <a:pPr algn="ctr">
              <a:lnSpc>
                <a:spcPts val="2800"/>
              </a:lnSpc>
              <a:spcBef>
                <a:spcPts val="1200"/>
              </a:spcBef>
            </a:pPr>
            <a:r>
              <a:rPr kumimoji="1" lang="ja-JP" altLang="en-US" sz="2800" dirty="0">
                <a:solidFill>
                  <a:srgbClr val="0000FF"/>
                </a:solidFill>
              </a:rPr>
              <a:t>”</a:t>
            </a:r>
            <a:r>
              <a:rPr kumimoji="1" lang="en-US" altLang="ja-JP" sz="2800" dirty="0">
                <a:solidFill>
                  <a:srgbClr val="0000FF"/>
                </a:solidFill>
              </a:rPr>
              <a:t>Big things have Small beginnings.</a:t>
            </a:r>
            <a:r>
              <a:rPr kumimoji="1" lang="ja-JP" altLang="en-US" sz="2800" dirty="0">
                <a:solidFill>
                  <a:srgbClr val="0000FF"/>
                </a:solidFill>
              </a:rPr>
              <a:t>”</a:t>
            </a:r>
            <a:endParaRPr kumimoji="1" lang="en-US" altLang="ja-JP" sz="2800" dirty="0">
              <a:solidFill>
                <a:srgbClr val="0000FF"/>
              </a:solidFill>
            </a:endParaRPr>
          </a:p>
        </p:txBody>
      </p:sp>
    </p:spTree>
    <p:extLst>
      <p:ext uri="{BB962C8B-B14F-4D97-AF65-F5344CB8AC3E}">
        <p14:creationId xmlns:p14="http://schemas.microsoft.com/office/powerpoint/2010/main" val="842171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DAF3E90-D5E6-C120-3FDF-C1A67790CF29}"/>
              </a:ext>
            </a:extLst>
          </p:cNvPr>
          <p:cNvSpPr>
            <a:spLocks noGrp="1"/>
          </p:cNvSpPr>
          <p:nvPr>
            <p:ph type="sldNum" sz="quarter" idx="12"/>
          </p:nvPr>
        </p:nvSpPr>
        <p:spPr>
          <a:xfrm>
            <a:off x="5830820" y="10846685"/>
            <a:ext cx="642680" cy="1190978"/>
          </a:xfrm>
        </p:spPr>
        <p:txBody>
          <a:bodyPr/>
          <a:lstStyle/>
          <a:p>
            <a:fld id="{C99B675B-A5BE-4271-AA48-B0AA204B537C}" type="slidenum">
              <a:rPr kumimoji="1" lang="ja-JP" altLang="en-US" smtClean="0"/>
              <a:t>6</a:t>
            </a:fld>
            <a:endParaRPr kumimoji="1" lang="ja-JP" altLang="en-US" dirty="0"/>
          </a:p>
        </p:txBody>
      </p:sp>
      <p:sp>
        <p:nvSpPr>
          <p:cNvPr id="4" name="テキスト ボックス 3">
            <a:extLst>
              <a:ext uri="{FF2B5EF4-FFF2-40B4-BE49-F238E27FC236}">
                <a16:creationId xmlns:a16="http://schemas.microsoft.com/office/drawing/2014/main" id="{83A075B0-219B-C7A2-A605-92CA177E80FC}"/>
              </a:ext>
            </a:extLst>
          </p:cNvPr>
          <p:cNvSpPr txBox="1"/>
          <p:nvPr/>
        </p:nvSpPr>
        <p:spPr>
          <a:xfrm>
            <a:off x="569626" y="354236"/>
            <a:ext cx="5903874" cy="11996489"/>
          </a:xfrm>
          <a:prstGeom prst="rect">
            <a:avLst/>
          </a:prstGeom>
          <a:noFill/>
        </p:spPr>
        <p:txBody>
          <a:bodyPr wrap="square">
            <a:spAutoFit/>
          </a:bodyPr>
          <a:lstStyle/>
          <a:p>
            <a:pPr algn="ctr">
              <a:lnSpc>
                <a:spcPts val="3000"/>
              </a:lnSpc>
              <a:tabLst>
                <a:tab pos="1009650" algn="l"/>
              </a:tabLst>
            </a:pPr>
            <a:r>
              <a:rPr lang="en-US" altLang="ja-JP" sz="3200" kern="100" dirty="0" err="1">
                <a:solidFill>
                  <a:srgbClr val="0000FF"/>
                </a:solidFill>
                <a:effectLst/>
                <a:latin typeface="メイリオ" panose="020B0604030504040204" pitchFamily="50" charset="-128"/>
                <a:ea typeface="游明朝" panose="02020400000000000000" pitchFamily="18" charset="-128"/>
                <a:cs typeface="Times New Roman" panose="02020603050405020304" pitchFamily="18" charset="0"/>
              </a:rPr>
              <a:t>iStraw</a:t>
            </a:r>
            <a:r>
              <a:rPr lang="en-US" altLang="ja-JP" sz="3200" kern="100" baseline="30000" dirty="0">
                <a:solidFill>
                  <a:srgbClr val="0000FF"/>
                </a:solidFill>
                <a:effectLst/>
                <a:latin typeface="メイリオ" panose="020B0604030504040204" pitchFamily="50" charset="-128"/>
                <a:ea typeface="游明朝" panose="02020400000000000000" pitchFamily="18" charset="-128"/>
                <a:cs typeface="Times New Roman" panose="02020603050405020304" pitchFamily="18" charset="0"/>
              </a:rPr>
              <a:t>®</a:t>
            </a:r>
            <a:endParaRPr lang="ja-JP" altLang="ja-JP" sz="1200" kern="100" dirty="0">
              <a:solidFill>
                <a:srgbClr val="0000FF"/>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2000"/>
              </a:lnSpc>
              <a:tabLst>
                <a:tab pos="1009650" algn="l"/>
              </a:tabLst>
            </a:pPr>
            <a:r>
              <a:rPr lang="en-US" altLang="ja-JP" sz="1800"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“Sterilized 0.25ml plastic straw built in self-ice seeding function for embryo freezing”</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1600"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 </a:t>
            </a: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r>
              <a:rPr lang="en-US" altLang="ja-JP" sz="20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Specification:</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8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Features:</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No need to conduct ice seeding manually</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 such straws placed in programmable freezer start to germinate ice naturally and simultaneously at optimal seeding temperature (recommendable seeding temperature is -7</a:t>
            </a:r>
            <a:r>
              <a:rPr lang="ja-JP"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8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Time saving, practitioner’s Stress relief and Risk avoidance involving manual ice seeding.</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Materials of straw:</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Glycol-modified Polyethylene Terephthalate (PET-G)</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Other materials: </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Sodium Alginate, braided nylon thread, silver iodide as ice nuclei</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Sterilization:</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electron beam sterilization with 25kGy</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Packing materials:</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PET12</a:t>
            </a:r>
            <a:r>
              <a:rPr lang="ja-JP"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μ</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m/dry laminate/LLDPE (linear low density polyethylene) 40</a:t>
            </a:r>
            <a:r>
              <a:rPr lang="ja-JP"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μ</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m</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Storage conditions:</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Keep in cool and dry place avoiding direct sunlight and UV.</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Optional Packaging: </a:t>
            </a: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one</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piece/ three pieces/ five pieces</a:t>
            </a:r>
            <a:r>
              <a:rPr lang="en-US" altLang="ja-JP" sz="1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and </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ten pieces of straws </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Shelf Life:</a:t>
            </a:r>
            <a:r>
              <a:rPr lang="en-US" altLang="ja-JP" sz="16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3 years</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sz="1600"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Usage Instruction: </a:t>
            </a:r>
            <a:endParaRPr lang="ja-JP" alt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Straw should be placed at -7</a:t>
            </a:r>
            <a:r>
              <a:rPr lang="ja-JP"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to induce self-ice seeding. Typically ice germinates within less 2 min after placing it at -7</a:t>
            </a:r>
            <a:r>
              <a:rPr lang="ja-JP"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In case of adopting higher temperature than -7</a:t>
            </a:r>
            <a:r>
              <a:rPr lang="ja-JP"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u="sng"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for ice-seeding, 0.1 to 0.3 M sucrose solution should be placed in contact with the inner cotton plug.</a:t>
            </a:r>
            <a:endParaRPr lang="ja-JP"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en-US" altLang="ja-JP" b="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Secureness:</a:t>
            </a:r>
            <a:r>
              <a:rPr lang="en-US"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An independent study showed that bovine one cell embryos after </a:t>
            </a:r>
            <a:r>
              <a:rPr lang="en-US" altLang="ja-JP" i="1"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in-vitro </a:t>
            </a:r>
            <a:r>
              <a:rPr lang="en-US"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fertilization developed to expanded to hatched blastocysts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when</a:t>
            </a:r>
            <a:r>
              <a:rPr lang="en-US"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co-cultured with silver iodide coated by calcium alginate. There was no significant difference in the development rates between the co-culture group and the control without co-culture. In addition, we are performing the continuous transfer trial using bovine embryos frozen with </a:t>
            </a:r>
            <a:r>
              <a:rPr lang="en-US" altLang="ja-JP"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We currently </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observed</a:t>
            </a:r>
            <a:r>
              <a:rPr lang="en-US"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no significant differences between the pregnancy rates using </a:t>
            </a:r>
            <a:r>
              <a:rPr lang="en-US" altLang="ja-JP" kern="100" dirty="0" err="1">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iStraw</a:t>
            </a:r>
            <a:r>
              <a:rPr lang="en-US"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and using ordinary straw with manual ice seeding</a:t>
            </a:r>
            <a:r>
              <a:rPr lang="en-US" altLang="ja-JP"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(see pages 9, 10 and 15)</a:t>
            </a:r>
            <a:endParaRPr lang="ja-JP" altLang="ja-JP"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endParaRPr lang="ja-JP" altLang="ja-JP" sz="12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603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884CEDF-2445-1EBE-6663-C76B0402080A}"/>
              </a:ext>
            </a:extLst>
          </p:cNvPr>
          <p:cNvSpPr>
            <a:spLocks noGrp="1"/>
          </p:cNvSpPr>
          <p:nvPr>
            <p:ph type="sldNum" sz="quarter" idx="12"/>
          </p:nvPr>
        </p:nvSpPr>
        <p:spPr>
          <a:xfrm>
            <a:off x="5830820" y="10509339"/>
            <a:ext cx="642680" cy="1190978"/>
          </a:xfrm>
        </p:spPr>
        <p:txBody>
          <a:bodyPr/>
          <a:lstStyle/>
          <a:p>
            <a:fld id="{C99B675B-A5BE-4271-AA48-B0AA204B537C}" type="slidenum">
              <a:rPr kumimoji="1" lang="ja-JP" altLang="en-US" smtClean="0"/>
              <a:t>7</a:t>
            </a:fld>
            <a:endParaRPr kumimoji="1" lang="ja-JP" altLang="en-US" dirty="0"/>
          </a:p>
        </p:txBody>
      </p:sp>
      <p:graphicFrame>
        <p:nvGraphicFramePr>
          <p:cNvPr id="10" name="表 9">
            <a:extLst>
              <a:ext uri="{FF2B5EF4-FFF2-40B4-BE49-F238E27FC236}">
                <a16:creationId xmlns:a16="http://schemas.microsoft.com/office/drawing/2014/main" id="{61EC37CB-C644-69A6-7D78-4CC1AD920F81}"/>
              </a:ext>
            </a:extLst>
          </p:cNvPr>
          <p:cNvGraphicFramePr>
            <a:graphicFrameLocks noGrp="1"/>
          </p:cNvGraphicFramePr>
          <p:nvPr>
            <p:extLst>
              <p:ext uri="{D42A27DB-BD31-4B8C-83A1-F6EECF244321}">
                <p14:modId xmlns:p14="http://schemas.microsoft.com/office/powerpoint/2010/main" val="2673823339"/>
              </p:ext>
            </p:extLst>
          </p:nvPr>
        </p:nvGraphicFramePr>
        <p:xfrm>
          <a:off x="594823" y="2820372"/>
          <a:ext cx="5461203" cy="1876956"/>
        </p:xfrm>
        <a:graphic>
          <a:graphicData uri="http://schemas.openxmlformats.org/drawingml/2006/table">
            <a:tbl>
              <a:tblPr firstRow="1" firstCol="1" bandRow="1">
                <a:tableStyleId>{5C22544A-7EE6-4342-B048-85BDC9FD1C3A}</a:tableStyleId>
              </a:tblPr>
              <a:tblGrid>
                <a:gridCol w="1637666">
                  <a:extLst>
                    <a:ext uri="{9D8B030D-6E8A-4147-A177-3AD203B41FA5}">
                      <a16:colId xmlns:a16="http://schemas.microsoft.com/office/drawing/2014/main" val="3403908866"/>
                    </a:ext>
                  </a:extLst>
                </a:gridCol>
                <a:gridCol w="1068597">
                  <a:extLst>
                    <a:ext uri="{9D8B030D-6E8A-4147-A177-3AD203B41FA5}">
                      <a16:colId xmlns:a16="http://schemas.microsoft.com/office/drawing/2014/main" val="375760617"/>
                    </a:ext>
                  </a:extLst>
                </a:gridCol>
                <a:gridCol w="1068597">
                  <a:extLst>
                    <a:ext uri="{9D8B030D-6E8A-4147-A177-3AD203B41FA5}">
                      <a16:colId xmlns:a16="http://schemas.microsoft.com/office/drawing/2014/main" val="869322452"/>
                    </a:ext>
                  </a:extLst>
                </a:gridCol>
                <a:gridCol w="865772">
                  <a:extLst>
                    <a:ext uri="{9D8B030D-6E8A-4147-A177-3AD203B41FA5}">
                      <a16:colId xmlns:a16="http://schemas.microsoft.com/office/drawing/2014/main" val="312605882"/>
                    </a:ext>
                  </a:extLst>
                </a:gridCol>
                <a:gridCol w="820571">
                  <a:extLst>
                    <a:ext uri="{9D8B030D-6E8A-4147-A177-3AD203B41FA5}">
                      <a16:colId xmlns:a16="http://schemas.microsoft.com/office/drawing/2014/main" val="2963713404"/>
                    </a:ext>
                  </a:extLst>
                </a:gridCol>
              </a:tblGrid>
              <a:tr h="411272">
                <a:tc rowSpan="2">
                  <a:txBody>
                    <a:bodyPr/>
                    <a:lstStyle/>
                    <a:p>
                      <a:endParaRPr lang="ja-JP" sz="1500" kern="100" dirty="0">
                        <a:effectLst/>
                        <a:latin typeface="游明朝" panose="02020400000000000000" pitchFamily="18" charset="-128"/>
                        <a:ea typeface="游明朝" panose="02020400000000000000" pitchFamily="18" charset="-128"/>
                      </a:endParaRPr>
                    </a:p>
                  </a:txBody>
                  <a:tcPr marL="134732" marR="134732" marT="67366" marB="67366"/>
                </a:tc>
                <a:tc gridSpan="4">
                  <a:txBody>
                    <a:bodyPr/>
                    <a:lstStyle/>
                    <a:p>
                      <a:pPr algn="ctr">
                        <a:lnSpc>
                          <a:spcPts val="2000"/>
                        </a:lnSpc>
                      </a:pPr>
                      <a:r>
                        <a:rPr lang="en-US" sz="1800" kern="100" dirty="0">
                          <a:effectLst/>
                        </a:rPr>
                        <a:t>cleaved/cultured</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34732" marR="134732" marT="67366" marB="6736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59344501"/>
                  </a:ext>
                </a:extLst>
              </a:tr>
              <a:tr h="366421">
                <a:tc vMerge="1">
                  <a:txBody>
                    <a:bodyPr/>
                    <a:lstStyle/>
                    <a:p>
                      <a:endParaRPr kumimoji="1" lang="ja-JP" altLang="en-US"/>
                    </a:p>
                  </a:txBody>
                  <a:tcP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positive</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negative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a:effectLst/>
                        </a:rPr>
                        <a:t>%</a:t>
                      </a:r>
                      <a:endParaRPr lang="ja-JP" sz="15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extLst>
                  <a:ext uri="{0D108BD9-81ED-4DB2-BD59-A6C34878D82A}">
                    <a16:rowId xmlns:a16="http://schemas.microsoft.com/office/drawing/2014/main" val="4176978953"/>
                  </a:ext>
                </a:extLst>
              </a:tr>
              <a:tr h="366421">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control</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a:effectLst/>
                        </a:rPr>
                        <a:t>85</a:t>
                      </a:r>
                      <a:endParaRPr lang="ja-JP" sz="15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effectLst/>
                        </a:rPr>
                        <a:t>24</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solidFill>
                            <a:srgbClr val="FF0000"/>
                          </a:solidFill>
                          <a:effectLst/>
                        </a:rPr>
                        <a:t>78.0</a:t>
                      </a:r>
                      <a:endParaRPr lang="ja-JP" sz="15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a:effectLst/>
                        </a:rPr>
                        <a:t>109</a:t>
                      </a:r>
                      <a:endParaRPr lang="ja-JP" sz="15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extLst>
                  <a:ext uri="{0D108BD9-81ED-4DB2-BD59-A6C34878D82A}">
                    <a16:rowId xmlns:a16="http://schemas.microsoft.com/office/drawing/2014/main" val="4007275220"/>
                  </a:ext>
                </a:extLst>
              </a:tr>
              <a:tr h="366421">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Co-culture</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a:effectLst/>
                        </a:rPr>
                        <a:t>96</a:t>
                      </a:r>
                      <a:endParaRPr lang="ja-JP" sz="15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effectLst/>
                        </a:rPr>
                        <a:t>23</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solidFill>
                            <a:srgbClr val="FF0000"/>
                          </a:solidFill>
                          <a:effectLst/>
                        </a:rPr>
                        <a:t>80.7</a:t>
                      </a:r>
                      <a:endParaRPr lang="ja-JP" sz="15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effectLst/>
                        </a:rPr>
                        <a:t>119</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extLst>
                  <a:ext uri="{0D108BD9-81ED-4DB2-BD59-A6C34878D82A}">
                    <a16:rowId xmlns:a16="http://schemas.microsoft.com/office/drawing/2014/main" val="1754225952"/>
                  </a:ext>
                </a:extLst>
              </a:tr>
              <a:tr h="366421">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a:effectLst/>
                        </a:rPr>
                        <a:t>181</a:t>
                      </a:r>
                      <a:endParaRPr lang="ja-JP" sz="15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effectLst/>
                        </a:rPr>
                        <a:t>47</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effectLst/>
                        </a:rPr>
                        <a:t> </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tc>
                  <a:txBody>
                    <a:bodyPr/>
                    <a:lstStyle/>
                    <a:p>
                      <a:pPr algn="ctr">
                        <a:lnSpc>
                          <a:spcPts val="2000"/>
                        </a:lnSpc>
                      </a:pPr>
                      <a:r>
                        <a:rPr lang="en-US" sz="1800" kern="100" dirty="0">
                          <a:effectLst/>
                        </a:rPr>
                        <a:t>228</a:t>
                      </a:r>
                      <a:endParaRPr lang="ja-JP" sz="15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01049" marR="101049" marT="0" marB="0" anchor="ctr"/>
                </a:tc>
                <a:extLst>
                  <a:ext uri="{0D108BD9-81ED-4DB2-BD59-A6C34878D82A}">
                    <a16:rowId xmlns:a16="http://schemas.microsoft.com/office/drawing/2014/main" val="1657441570"/>
                  </a:ext>
                </a:extLst>
              </a:tr>
            </a:tbl>
          </a:graphicData>
        </a:graphic>
      </p:graphicFrame>
      <p:graphicFrame>
        <p:nvGraphicFramePr>
          <p:cNvPr id="11" name="表 10">
            <a:extLst>
              <a:ext uri="{FF2B5EF4-FFF2-40B4-BE49-F238E27FC236}">
                <a16:creationId xmlns:a16="http://schemas.microsoft.com/office/drawing/2014/main" id="{03053973-6367-32B5-9086-8DF6D070009D}"/>
              </a:ext>
            </a:extLst>
          </p:cNvPr>
          <p:cNvGraphicFramePr>
            <a:graphicFrameLocks noGrp="1"/>
          </p:cNvGraphicFramePr>
          <p:nvPr>
            <p:extLst>
              <p:ext uri="{D42A27DB-BD31-4B8C-83A1-F6EECF244321}">
                <p14:modId xmlns:p14="http://schemas.microsoft.com/office/powerpoint/2010/main" val="2473911858"/>
              </p:ext>
            </p:extLst>
          </p:nvPr>
        </p:nvGraphicFramePr>
        <p:xfrm>
          <a:off x="602661" y="6026185"/>
          <a:ext cx="5461203" cy="1736801"/>
        </p:xfrm>
        <a:graphic>
          <a:graphicData uri="http://schemas.openxmlformats.org/drawingml/2006/table">
            <a:tbl>
              <a:tblPr firstRow="1" firstCol="1" bandRow="1">
                <a:tableStyleId>{5C22544A-7EE6-4342-B048-85BDC9FD1C3A}</a:tableStyleId>
              </a:tblPr>
              <a:tblGrid>
                <a:gridCol w="1419813">
                  <a:extLst>
                    <a:ext uri="{9D8B030D-6E8A-4147-A177-3AD203B41FA5}">
                      <a16:colId xmlns:a16="http://schemas.microsoft.com/office/drawing/2014/main" val="470919540"/>
                    </a:ext>
                  </a:extLst>
                </a:gridCol>
                <a:gridCol w="1050510">
                  <a:extLst>
                    <a:ext uri="{9D8B030D-6E8A-4147-A177-3AD203B41FA5}">
                      <a16:colId xmlns:a16="http://schemas.microsoft.com/office/drawing/2014/main" val="616837217"/>
                    </a:ext>
                  </a:extLst>
                </a:gridCol>
                <a:gridCol w="1079291">
                  <a:extLst>
                    <a:ext uri="{9D8B030D-6E8A-4147-A177-3AD203B41FA5}">
                      <a16:colId xmlns:a16="http://schemas.microsoft.com/office/drawing/2014/main" val="3832560053"/>
                    </a:ext>
                  </a:extLst>
                </a:gridCol>
                <a:gridCol w="817339">
                  <a:extLst>
                    <a:ext uri="{9D8B030D-6E8A-4147-A177-3AD203B41FA5}">
                      <a16:colId xmlns:a16="http://schemas.microsoft.com/office/drawing/2014/main" val="2075486071"/>
                    </a:ext>
                  </a:extLst>
                </a:gridCol>
                <a:gridCol w="1094250">
                  <a:extLst>
                    <a:ext uri="{9D8B030D-6E8A-4147-A177-3AD203B41FA5}">
                      <a16:colId xmlns:a16="http://schemas.microsoft.com/office/drawing/2014/main" val="1700246024"/>
                    </a:ext>
                  </a:extLst>
                </a:gridCol>
              </a:tblGrid>
              <a:tr h="307237">
                <a:tc rowSpan="2">
                  <a:txBody>
                    <a:bodyPr/>
                    <a:lstStyle/>
                    <a:p>
                      <a:pPr algn="l"/>
                      <a:endParaRPr lang="ja-JP" sz="1800" kern="100" dirty="0">
                        <a:effectLst/>
                        <a:latin typeface="游明朝" panose="02020400000000000000" pitchFamily="18" charset="-128"/>
                        <a:ea typeface="游明朝" panose="02020400000000000000" pitchFamily="18" charset="-128"/>
                      </a:endParaRPr>
                    </a:p>
                  </a:txBody>
                  <a:tcPr marL="117979" marR="117979" marT="58990" marB="58990"/>
                </a:tc>
                <a:tc gridSpan="4">
                  <a:txBody>
                    <a:bodyPr/>
                    <a:lstStyle/>
                    <a:p>
                      <a:pPr algn="ctr">
                        <a:lnSpc>
                          <a:spcPts val="2000"/>
                        </a:lnSpc>
                      </a:pPr>
                      <a:r>
                        <a:rPr lang="en-US" sz="1800" kern="100" dirty="0">
                          <a:effectLst/>
                        </a:rPr>
                        <a:t>developed/cultured</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17979" marR="117979" marT="58990" marB="5899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022154049"/>
                  </a:ext>
                </a:extLst>
              </a:tr>
              <a:tr h="307237">
                <a:tc vMerge="1">
                  <a:txBody>
                    <a:bodyPr/>
                    <a:lstStyle/>
                    <a:p>
                      <a:endParaRPr kumimoji="1" lang="ja-JP" altLang="en-US"/>
                    </a:p>
                  </a:txBody>
                  <a:tcP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positive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negative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extLst>
                  <a:ext uri="{0D108BD9-81ED-4DB2-BD59-A6C34878D82A}">
                    <a16:rowId xmlns:a16="http://schemas.microsoft.com/office/drawing/2014/main" val="3956463068"/>
                  </a:ext>
                </a:extLst>
              </a:tr>
              <a:tr h="324985">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control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b"/>
                </a:tc>
                <a:tc>
                  <a:txBody>
                    <a:bodyPr/>
                    <a:lstStyle/>
                    <a:p>
                      <a:pPr algn="ctr">
                        <a:lnSpc>
                          <a:spcPts val="2000"/>
                        </a:lnSpc>
                      </a:pPr>
                      <a:r>
                        <a:rPr lang="en-US" sz="1800" kern="100" dirty="0">
                          <a:effectLst/>
                        </a:rPr>
                        <a:t>33</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76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solidFill>
                            <a:srgbClr val="FF0000"/>
                          </a:solidFill>
                          <a:effectLst/>
                        </a:rPr>
                        <a:t>30.3</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a:effectLst/>
                        </a:rPr>
                        <a:t>109</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extLst>
                  <a:ext uri="{0D108BD9-81ED-4DB2-BD59-A6C34878D82A}">
                    <a16:rowId xmlns:a16="http://schemas.microsoft.com/office/drawing/2014/main" val="3140927919"/>
                  </a:ext>
                </a:extLst>
              </a:tr>
              <a:tr h="347531">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Co-culture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b"/>
                </a:tc>
                <a:tc>
                  <a:txBody>
                    <a:bodyPr/>
                    <a:lstStyle/>
                    <a:p>
                      <a:pPr algn="ctr">
                        <a:lnSpc>
                          <a:spcPts val="2000"/>
                        </a:lnSpc>
                      </a:pPr>
                      <a:r>
                        <a:rPr lang="en-US" sz="1800" kern="100" dirty="0">
                          <a:effectLst/>
                        </a:rPr>
                        <a:t>43</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76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solidFill>
                            <a:srgbClr val="FF0000"/>
                          </a:solidFill>
                          <a:effectLst/>
                        </a:rPr>
                        <a:t>36.1</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119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extLst>
                  <a:ext uri="{0D108BD9-81ED-4DB2-BD59-A6C34878D82A}">
                    <a16:rowId xmlns:a16="http://schemas.microsoft.com/office/drawing/2014/main" val="1562902468"/>
                  </a:ext>
                </a:extLst>
              </a:tr>
              <a:tr h="385068">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76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a:effectLst/>
                        </a:rPr>
                        <a:t>152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tc>
                  <a:txBody>
                    <a:bodyPr/>
                    <a:lstStyle/>
                    <a:p>
                      <a:pPr algn="ctr">
                        <a:lnSpc>
                          <a:spcPts val="2000"/>
                        </a:lnSpc>
                      </a:pPr>
                      <a:r>
                        <a:rPr lang="en-US" sz="1800" kern="100" dirty="0">
                          <a:effectLst/>
                        </a:rPr>
                        <a:t>228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88484" marR="88484" marT="0" marB="0" anchor="ctr"/>
                </a:tc>
                <a:extLst>
                  <a:ext uri="{0D108BD9-81ED-4DB2-BD59-A6C34878D82A}">
                    <a16:rowId xmlns:a16="http://schemas.microsoft.com/office/drawing/2014/main" val="1389078228"/>
                  </a:ext>
                </a:extLst>
              </a:tr>
            </a:tbl>
          </a:graphicData>
        </a:graphic>
      </p:graphicFrame>
      <p:graphicFrame>
        <p:nvGraphicFramePr>
          <p:cNvPr id="12" name="表 11">
            <a:extLst>
              <a:ext uri="{FF2B5EF4-FFF2-40B4-BE49-F238E27FC236}">
                <a16:creationId xmlns:a16="http://schemas.microsoft.com/office/drawing/2014/main" id="{F67DAB78-6F0F-F9AB-335F-655CB9B6DDC7}"/>
              </a:ext>
            </a:extLst>
          </p:cNvPr>
          <p:cNvGraphicFramePr>
            <a:graphicFrameLocks noGrp="1"/>
          </p:cNvGraphicFramePr>
          <p:nvPr>
            <p:extLst>
              <p:ext uri="{D42A27DB-BD31-4B8C-83A1-F6EECF244321}">
                <p14:modId xmlns:p14="http://schemas.microsoft.com/office/powerpoint/2010/main" val="2540996361"/>
              </p:ext>
            </p:extLst>
          </p:nvPr>
        </p:nvGraphicFramePr>
        <p:xfrm>
          <a:off x="602661" y="9158843"/>
          <a:ext cx="5388944" cy="1652128"/>
        </p:xfrm>
        <a:graphic>
          <a:graphicData uri="http://schemas.openxmlformats.org/drawingml/2006/table">
            <a:tbl>
              <a:tblPr firstRow="1" firstCol="1" bandRow="1">
                <a:tableStyleId>{5C22544A-7EE6-4342-B048-85BDC9FD1C3A}</a:tableStyleId>
              </a:tblPr>
              <a:tblGrid>
                <a:gridCol w="1401026">
                  <a:extLst>
                    <a:ext uri="{9D8B030D-6E8A-4147-A177-3AD203B41FA5}">
                      <a16:colId xmlns:a16="http://schemas.microsoft.com/office/drawing/2014/main" val="2640432837"/>
                    </a:ext>
                  </a:extLst>
                </a:gridCol>
                <a:gridCol w="1069297">
                  <a:extLst>
                    <a:ext uri="{9D8B030D-6E8A-4147-A177-3AD203B41FA5}">
                      <a16:colId xmlns:a16="http://schemas.microsoft.com/office/drawing/2014/main" val="3568609323"/>
                    </a:ext>
                  </a:extLst>
                </a:gridCol>
                <a:gridCol w="1064301">
                  <a:extLst>
                    <a:ext uri="{9D8B030D-6E8A-4147-A177-3AD203B41FA5}">
                      <a16:colId xmlns:a16="http://schemas.microsoft.com/office/drawing/2014/main" val="2195948114"/>
                    </a:ext>
                  </a:extLst>
                </a:gridCol>
                <a:gridCol w="944381">
                  <a:extLst>
                    <a:ext uri="{9D8B030D-6E8A-4147-A177-3AD203B41FA5}">
                      <a16:colId xmlns:a16="http://schemas.microsoft.com/office/drawing/2014/main" val="2658166100"/>
                    </a:ext>
                  </a:extLst>
                </a:gridCol>
                <a:gridCol w="909939">
                  <a:extLst>
                    <a:ext uri="{9D8B030D-6E8A-4147-A177-3AD203B41FA5}">
                      <a16:colId xmlns:a16="http://schemas.microsoft.com/office/drawing/2014/main" val="1259517766"/>
                    </a:ext>
                  </a:extLst>
                </a:gridCol>
              </a:tblGrid>
              <a:tr h="318916">
                <a:tc rowSpan="2">
                  <a:txBody>
                    <a:bodyPr/>
                    <a:lstStyle/>
                    <a:p>
                      <a:endParaRPr lang="ja-JP" sz="1800" kern="100" dirty="0">
                        <a:effectLst/>
                        <a:latin typeface="游明朝" panose="02020400000000000000" pitchFamily="18" charset="-128"/>
                        <a:ea typeface="游明朝" panose="02020400000000000000" pitchFamily="18" charset="-128"/>
                      </a:endParaRPr>
                    </a:p>
                  </a:txBody>
                  <a:tcPr marL="122464" marR="122464" marT="61232" marB="61232" anchor="ctr"/>
                </a:tc>
                <a:tc gridSpan="4">
                  <a:txBody>
                    <a:bodyPr/>
                    <a:lstStyle/>
                    <a:p>
                      <a:pPr algn="ctr">
                        <a:lnSpc>
                          <a:spcPts val="2000"/>
                        </a:lnSpc>
                      </a:pPr>
                      <a:r>
                        <a:rPr lang="en-US" sz="1800" kern="100" dirty="0">
                          <a:effectLst/>
                        </a:rPr>
                        <a:t>developed/cleaved</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22464" marR="122464" marT="61232" marB="61232"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1452726"/>
                  </a:ext>
                </a:extLst>
              </a:tr>
              <a:tr h="318916">
                <a:tc vMerge="1">
                  <a:txBody>
                    <a:bodyPr/>
                    <a:lstStyle/>
                    <a:p>
                      <a:endParaRPr kumimoji="1" lang="ja-JP" altLang="en-US"/>
                    </a:p>
                  </a:txBody>
                  <a:tcP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positive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negative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extLst>
                  <a:ext uri="{0D108BD9-81ED-4DB2-BD59-A6C34878D82A}">
                    <a16:rowId xmlns:a16="http://schemas.microsoft.com/office/drawing/2014/main" val="2130858622"/>
                  </a:ext>
                </a:extLst>
              </a:tr>
              <a:tr h="318916">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control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33</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52</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solidFill>
                            <a:srgbClr val="FF0000"/>
                          </a:solidFill>
                          <a:effectLst/>
                        </a:rPr>
                        <a:t>38.8</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a:effectLst/>
                        </a:rPr>
                        <a:t>85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extLst>
                  <a:ext uri="{0D108BD9-81ED-4DB2-BD59-A6C34878D82A}">
                    <a16:rowId xmlns:a16="http://schemas.microsoft.com/office/drawing/2014/main" val="949338391"/>
                  </a:ext>
                </a:extLst>
              </a:tr>
              <a:tr h="318916">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Co-culture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43</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a:effectLst/>
                        </a:rPr>
                        <a:t>53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solidFill>
                            <a:srgbClr val="FF0000"/>
                          </a:solidFill>
                          <a:effectLst/>
                        </a:rPr>
                        <a:t>44.8</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96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extLst>
                  <a:ext uri="{0D108BD9-81ED-4DB2-BD59-A6C34878D82A}">
                    <a16:rowId xmlns:a16="http://schemas.microsoft.com/office/drawing/2014/main" val="3100418107"/>
                  </a:ext>
                </a:extLst>
              </a:tr>
              <a:tr h="318916">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a:effectLst/>
                        </a:rPr>
                        <a:t>76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105</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tc>
                  <a:txBody>
                    <a:bodyPr/>
                    <a:lstStyle/>
                    <a:p>
                      <a:pPr algn="ctr">
                        <a:lnSpc>
                          <a:spcPts val="2000"/>
                        </a:lnSpc>
                      </a:pPr>
                      <a:r>
                        <a:rPr lang="en-US" sz="1800" kern="100" dirty="0">
                          <a:effectLst/>
                        </a:rPr>
                        <a:t>181</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91848" marR="91848" marT="0" marB="0" anchor="ctr"/>
                </a:tc>
                <a:extLst>
                  <a:ext uri="{0D108BD9-81ED-4DB2-BD59-A6C34878D82A}">
                    <a16:rowId xmlns:a16="http://schemas.microsoft.com/office/drawing/2014/main" val="3079384958"/>
                  </a:ext>
                </a:extLst>
              </a:tr>
            </a:tbl>
          </a:graphicData>
        </a:graphic>
      </p:graphicFrame>
      <p:sp>
        <p:nvSpPr>
          <p:cNvPr id="14" name="テキスト ボックス 13">
            <a:extLst>
              <a:ext uri="{FF2B5EF4-FFF2-40B4-BE49-F238E27FC236}">
                <a16:creationId xmlns:a16="http://schemas.microsoft.com/office/drawing/2014/main" id="{C438E560-DDCE-3B47-565C-5D84E0C260F2}"/>
              </a:ext>
            </a:extLst>
          </p:cNvPr>
          <p:cNvSpPr txBox="1"/>
          <p:nvPr/>
        </p:nvSpPr>
        <p:spPr>
          <a:xfrm>
            <a:off x="401038" y="842358"/>
            <a:ext cx="6237413" cy="7540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ja-JP"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Effect of co-culture with </a:t>
            </a:r>
            <a:r>
              <a:rPr lang="en-US" altLang="ja-JP"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iSeed</a:t>
            </a:r>
            <a:r>
              <a:rPr lang="en-US" altLang="ja-JP"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0" lang="ja-JP" altLang="en-US" sz="700" b="0" i="0" u="none" strike="noStrike" cap="none" normalizeH="0" baseline="0" dirty="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ja-JP"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a:t>
            </a:r>
            <a:r>
              <a:rPr kumimoji="0" lang="en-US" altLang="ja-JP" sz="18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n </a:t>
            </a:r>
            <a:r>
              <a:rPr kumimoji="0" lang="en-US" altLang="ja-JP" sz="1800" b="1" i="1"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in-vitro </a:t>
            </a:r>
            <a:r>
              <a:rPr kumimoji="0" lang="en-US" altLang="ja-JP" sz="18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development of  bovine IVP embryos</a:t>
            </a:r>
            <a:endParaRPr kumimoji="0" lang="ja-JP" altLang="en-US" sz="7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700" b="0" i="0" u="none" strike="noStrike" cap="none" normalizeH="0" baseline="0" dirty="0">
              <a:ln>
                <a:noFill/>
              </a:ln>
              <a:solidFill>
                <a:schemeClr val="bg1"/>
              </a:solidFill>
              <a:effectLst/>
            </a:endParaRPr>
          </a:p>
        </p:txBody>
      </p:sp>
      <p:sp>
        <p:nvSpPr>
          <p:cNvPr id="15" name="テキスト ボックス 14">
            <a:extLst>
              <a:ext uri="{FF2B5EF4-FFF2-40B4-BE49-F238E27FC236}">
                <a16:creationId xmlns:a16="http://schemas.microsoft.com/office/drawing/2014/main" id="{02D22E4A-7247-268D-98D1-163BC3A9A588}"/>
              </a:ext>
            </a:extLst>
          </p:cNvPr>
          <p:cNvSpPr txBox="1"/>
          <p:nvPr/>
        </p:nvSpPr>
        <p:spPr>
          <a:xfrm>
            <a:off x="728626" y="2365083"/>
            <a:ext cx="5262979" cy="369332"/>
          </a:xfrm>
          <a:prstGeom prst="rect">
            <a:avLst/>
          </a:prstGeom>
          <a:noFill/>
        </p:spPr>
        <p:txBody>
          <a:bodyPr wrap="none" rtlCol="0">
            <a:spAutoFit/>
          </a:bodyPr>
          <a:lstStyle/>
          <a:p>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Table </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Result of co-culture with </a:t>
            </a:r>
            <a:r>
              <a:rPr lang="en-US" altLang="ja-JP"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iSeed</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	</a:t>
            </a:r>
            <a:endParaRPr kumimoji="1" lang="ja-JP" altLang="en-US" dirty="0"/>
          </a:p>
        </p:txBody>
      </p:sp>
      <p:sp>
        <p:nvSpPr>
          <p:cNvPr id="17" name="テキスト ボックス 16">
            <a:extLst>
              <a:ext uri="{FF2B5EF4-FFF2-40B4-BE49-F238E27FC236}">
                <a16:creationId xmlns:a16="http://schemas.microsoft.com/office/drawing/2014/main" id="{A2727BCF-1A89-9912-01A9-C284960F226A}"/>
              </a:ext>
            </a:extLst>
          </p:cNvPr>
          <p:cNvSpPr txBox="1"/>
          <p:nvPr/>
        </p:nvSpPr>
        <p:spPr>
          <a:xfrm>
            <a:off x="742875" y="4841258"/>
            <a:ext cx="5262979" cy="369332"/>
          </a:xfrm>
          <a:prstGeom prst="rect">
            <a:avLst/>
          </a:prstGeom>
          <a:noFill/>
        </p:spPr>
        <p:txBody>
          <a:bodyPr wrap="none" rtlCol="0">
            <a:spAutoFit/>
          </a:bodyPr>
          <a:lstStyle/>
          <a:p>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No</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difference</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was</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observed</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P=0.6159</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kumimoji="1" lang="ja-JP" altLang="en-US" dirty="0"/>
          </a:p>
        </p:txBody>
      </p:sp>
      <p:sp>
        <p:nvSpPr>
          <p:cNvPr id="18" name="テキスト ボックス 17">
            <a:extLst>
              <a:ext uri="{FF2B5EF4-FFF2-40B4-BE49-F238E27FC236}">
                <a16:creationId xmlns:a16="http://schemas.microsoft.com/office/drawing/2014/main" id="{52F1638F-9F2E-361C-BB38-C5F2933071D7}"/>
              </a:ext>
            </a:extLst>
          </p:cNvPr>
          <p:cNvSpPr txBox="1"/>
          <p:nvPr/>
        </p:nvSpPr>
        <p:spPr>
          <a:xfrm>
            <a:off x="781364" y="5566663"/>
            <a:ext cx="491730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Table </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2</a:t>
            </a:r>
            <a:r>
              <a:rPr kumimoji="0" lang="ja-JP" altLang="en-US"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Result</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of</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co-culture</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with</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iSeed</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-2</a:t>
            </a:r>
            <a:endParaRPr kumimoji="0" lang="en-US" altLang="ja-JP" sz="700" i="0" u="none" strike="noStrike" cap="none" normalizeH="0" baseline="0" dirty="0">
              <a:ln>
                <a:noFill/>
              </a:ln>
              <a:solidFill>
                <a:schemeClr val="bg1"/>
              </a:solidFill>
              <a:effectLst/>
            </a:endParaRPr>
          </a:p>
        </p:txBody>
      </p:sp>
      <p:sp>
        <p:nvSpPr>
          <p:cNvPr id="19" name="テキスト ボックス 18">
            <a:extLst>
              <a:ext uri="{FF2B5EF4-FFF2-40B4-BE49-F238E27FC236}">
                <a16:creationId xmlns:a16="http://schemas.microsoft.com/office/drawing/2014/main" id="{10F023B2-4A4D-74DD-B485-165FACEFA53E}"/>
              </a:ext>
            </a:extLst>
          </p:cNvPr>
          <p:cNvSpPr txBox="1"/>
          <p:nvPr/>
        </p:nvSpPr>
        <p:spPr>
          <a:xfrm>
            <a:off x="742875" y="7929597"/>
            <a:ext cx="5108514" cy="369332"/>
          </a:xfrm>
          <a:prstGeom prst="rect">
            <a:avLst/>
          </a:prstGeom>
          <a:noFill/>
        </p:spPr>
        <p:txBody>
          <a:bodyPr wrap="none" rtlCol="0">
            <a:spAutoFit/>
          </a:bodyPr>
          <a:lstStyle/>
          <a:p>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No</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difference</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was</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observed</a:t>
            </a:r>
            <a:r>
              <a:rPr kumimoji="0" lang="ja-JP" altLang="en-US"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P=0.34851</a:t>
            </a:r>
            <a:r>
              <a:rPr kumimoji="0" lang="ja-JP" altLang="en-US" sz="18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dirty="0"/>
          </a:p>
        </p:txBody>
      </p:sp>
      <p:sp>
        <p:nvSpPr>
          <p:cNvPr id="20" name="テキスト ボックス 19">
            <a:extLst>
              <a:ext uri="{FF2B5EF4-FFF2-40B4-BE49-F238E27FC236}">
                <a16:creationId xmlns:a16="http://schemas.microsoft.com/office/drawing/2014/main" id="{0DDDF33D-FE0D-F8D2-1346-732BFF9AFB50}"/>
              </a:ext>
            </a:extLst>
          </p:cNvPr>
          <p:cNvSpPr txBox="1"/>
          <p:nvPr/>
        </p:nvSpPr>
        <p:spPr>
          <a:xfrm>
            <a:off x="781364" y="8759613"/>
            <a:ext cx="491730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Table</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3</a:t>
            </a:r>
            <a:r>
              <a:rPr kumimoji="0" lang="ja-JP" altLang="en-US"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Result</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of</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co-culture with iSeed</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-3</a:t>
            </a:r>
            <a:endParaRPr kumimoji="0" lang="en-US" altLang="ja-JP" sz="700" i="0" u="none" strike="noStrike" cap="none" normalizeH="0" baseline="0" dirty="0">
              <a:ln>
                <a:noFill/>
              </a:ln>
              <a:solidFill>
                <a:schemeClr val="bg1"/>
              </a:solidFill>
              <a:effectLst/>
            </a:endParaRPr>
          </a:p>
        </p:txBody>
      </p:sp>
      <p:sp>
        <p:nvSpPr>
          <p:cNvPr id="22" name="テキスト ボックス 21">
            <a:extLst>
              <a:ext uri="{FF2B5EF4-FFF2-40B4-BE49-F238E27FC236}">
                <a16:creationId xmlns:a16="http://schemas.microsoft.com/office/drawing/2014/main" id="{1AF84991-0A80-9DC3-2EF5-A830EFF091D8}"/>
              </a:ext>
            </a:extLst>
          </p:cNvPr>
          <p:cNvSpPr txBox="1"/>
          <p:nvPr/>
        </p:nvSpPr>
        <p:spPr>
          <a:xfrm>
            <a:off x="730853" y="10980310"/>
            <a:ext cx="5132559" cy="369332"/>
          </a:xfrm>
          <a:prstGeom prst="rect">
            <a:avLst/>
          </a:prstGeom>
          <a:noFill/>
        </p:spPr>
        <p:txBody>
          <a:bodyPr wrap="none" rtlCol="0">
            <a:spAutoFit/>
          </a:bodyPr>
          <a:lstStyle/>
          <a:p>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No difference was observed</a:t>
            </a:r>
            <a:r>
              <a:rPr kumimoji="0" lang="ja-JP" altLang="en-US"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P=0.41683</a:t>
            </a:r>
            <a:r>
              <a:rPr kumimoji="0" lang="ja-JP" altLang="en-US"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dirty="0"/>
          </a:p>
        </p:txBody>
      </p:sp>
      <p:sp>
        <p:nvSpPr>
          <p:cNvPr id="4" name="テキスト ボックス 3">
            <a:extLst>
              <a:ext uri="{FF2B5EF4-FFF2-40B4-BE49-F238E27FC236}">
                <a16:creationId xmlns:a16="http://schemas.microsoft.com/office/drawing/2014/main" id="{53C1409A-2509-ABDC-1EA2-B0F4CB6FEFB6}"/>
              </a:ext>
            </a:extLst>
          </p:cNvPr>
          <p:cNvSpPr txBox="1"/>
          <p:nvPr/>
        </p:nvSpPr>
        <p:spPr>
          <a:xfrm>
            <a:off x="401038" y="11670885"/>
            <a:ext cx="2722220" cy="369332"/>
          </a:xfrm>
          <a:prstGeom prst="rect">
            <a:avLst/>
          </a:prstGeom>
          <a:noFill/>
        </p:spPr>
        <p:txBody>
          <a:bodyPr wrap="none" rtlCol="0">
            <a:spAutoFit/>
          </a:bodyPr>
          <a:lstStyle/>
          <a:p>
            <a:r>
              <a:rPr kumimoji="1" lang="en-US" altLang="ja-JP" dirty="0">
                <a:solidFill>
                  <a:schemeClr val="bg1"/>
                </a:solidFill>
                <a:latin typeface="+mn-ea"/>
              </a:rPr>
              <a:t>Please see next page! </a:t>
            </a:r>
            <a:endParaRPr kumimoji="1" lang="ja-JP" altLang="en-US" dirty="0">
              <a:solidFill>
                <a:schemeClr val="bg1"/>
              </a:solidFill>
              <a:latin typeface="+mn-ea"/>
            </a:endParaRPr>
          </a:p>
        </p:txBody>
      </p:sp>
    </p:spTree>
    <p:extLst>
      <p:ext uri="{BB962C8B-B14F-4D97-AF65-F5344CB8AC3E}">
        <p14:creationId xmlns:p14="http://schemas.microsoft.com/office/powerpoint/2010/main" val="314889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343B0DC-0345-879B-AC22-1EDCDD120581}"/>
              </a:ext>
            </a:extLst>
          </p:cNvPr>
          <p:cNvSpPr>
            <a:spLocks noGrp="1"/>
          </p:cNvSpPr>
          <p:nvPr>
            <p:ph type="sldNum" sz="quarter" idx="12"/>
          </p:nvPr>
        </p:nvSpPr>
        <p:spPr>
          <a:xfrm>
            <a:off x="5830820" y="10536571"/>
            <a:ext cx="642680" cy="1190978"/>
          </a:xfrm>
        </p:spPr>
        <p:txBody>
          <a:bodyPr/>
          <a:lstStyle/>
          <a:p>
            <a:fld id="{C99B675B-A5BE-4271-AA48-B0AA204B537C}" type="slidenum">
              <a:rPr kumimoji="1" lang="ja-JP" altLang="en-US" smtClean="0"/>
              <a:t>8</a:t>
            </a:fld>
            <a:endParaRPr kumimoji="1" lang="ja-JP" altLang="en-US" dirty="0"/>
          </a:p>
        </p:txBody>
      </p:sp>
      <p:graphicFrame>
        <p:nvGraphicFramePr>
          <p:cNvPr id="3" name="表 2">
            <a:extLst>
              <a:ext uri="{FF2B5EF4-FFF2-40B4-BE49-F238E27FC236}">
                <a16:creationId xmlns:a16="http://schemas.microsoft.com/office/drawing/2014/main" id="{9995D9FD-4FCC-9533-5DA8-1991CAA29507}"/>
              </a:ext>
            </a:extLst>
          </p:cNvPr>
          <p:cNvGraphicFramePr>
            <a:graphicFrameLocks noGrp="1"/>
          </p:cNvGraphicFramePr>
          <p:nvPr>
            <p:extLst>
              <p:ext uri="{D42A27DB-BD31-4B8C-83A1-F6EECF244321}">
                <p14:modId xmlns:p14="http://schemas.microsoft.com/office/powerpoint/2010/main" val="4249611439"/>
              </p:ext>
            </p:extLst>
          </p:nvPr>
        </p:nvGraphicFramePr>
        <p:xfrm>
          <a:off x="610850" y="6385172"/>
          <a:ext cx="5636300" cy="2118795"/>
        </p:xfrm>
        <a:graphic>
          <a:graphicData uri="http://schemas.openxmlformats.org/drawingml/2006/table">
            <a:tbl>
              <a:tblPr firstRow="1" firstCol="1" bandRow="1">
                <a:tableStyleId>{5C22544A-7EE6-4342-B048-85BDC9FD1C3A}</a:tableStyleId>
              </a:tblPr>
              <a:tblGrid>
                <a:gridCol w="1465334">
                  <a:extLst>
                    <a:ext uri="{9D8B030D-6E8A-4147-A177-3AD203B41FA5}">
                      <a16:colId xmlns:a16="http://schemas.microsoft.com/office/drawing/2014/main" val="769004330"/>
                    </a:ext>
                  </a:extLst>
                </a:gridCol>
                <a:gridCol w="956148">
                  <a:extLst>
                    <a:ext uri="{9D8B030D-6E8A-4147-A177-3AD203B41FA5}">
                      <a16:colId xmlns:a16="http://schemas.microsoft.com/office/drawing/2014/main" val="2137370888"/>
                    </a:ext>
                  </a:extLst>
                </a:gridCol>
                <a:gridCol w="1120998">
                  <a:extLst>
                    <a:ext uri="{9D8B030D-6E8A-4147-A177-3AD203B41FA5}">
                      <a16:colId xmlns:a16="http://schemas.microsoft.com/office/drawing/2014/main" val="3231565725"/>
                    </a:ext>
                  </a:extLst>
                </a:gridCol>
                <a:gridCol w="964485">
                  <a:extLst>
                    <a:ext uri="{9D8B030D-6E8A-4147-A177-3AD203B41FA5}">
                      <a16:colId xmlns:a16="http://schemas.microsoft.com/office/drawing/2014/main" val="100266105"/>
                    </a:ext>
                  </a:extLst>
                </a:gridCol>
                <a:gridCol w="1129335">
                  <a:extLst>
                    <a:ext uri="{9D8B030D-6E8A-4147-A177-3AD203B41FA5}">
                      <a16:colId xmlns:a16="http://schemas.microsoft.com/office/drawing/2014/main" val="2806509990"/>
                    </a:ext>
                  </a:extLst>
                </a:gridCol>
              </a:tblGrid>
              <a:tr h="423759">
                <a:tc rowSpan="2">
                  <a:txBody>
                    <a:bodyPr/>
                    <a:lstStyle/>
                    <a:p>
                      <a:endParaRPr lang="ja-JP" sz="1800" kern="100" dirty="0">
                        <a:effectLst/>
                        <a:latin typeface="游明朝" panose="02020400000000000000" pitchFamily="18" charset="-128"/>
                        <a:ea typeface="游明朝" panose="02020400000000000000" pitchFamily="18" charset="-128"/>
                      </a:endParaRPr>
                    </a:p>
                  </a:txBody>
                  <a:tcPr marL="68580" marR="68580" marT="0" marB="0" anchor="ctr"/>
                </a:tc>
                <a:tc gridSpan="4">
                  <a:txBody>
                    <a:bodyPr/>
                    <a:lstStyle/>
                    <a:p>
                      <a:pPr algn="ctr">
                        <a:lnSpc>
                          <a:spcPts val="2000"/>
                        </a:lnSpc>
                      </a:pPr>
                      <a:r>
                        <a:rPr lang="en-US" sz="1800" kern="100" dirty="0">
                          <a:effectLst/>
                        </a:rPr>
                        <a:t>hatched/cultured</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57164516"/>
                  </a:ext>
                </a:extLst>
              </a:tr>
              <a:tr h="423759">
                <a:tc vMerge="1">
                  <a:txBody>
                    <a:bodyPr/>
                    <a:lstStyle/>
                    <a:p>
                      <a:endParaRPr kumimoji="1" lang="ja-JP" altLang="en-US"/>
                    </a:p>
                  </a:txBody>
                  <a:tcP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positive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negative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99112090"/>
                  </a:ext>
                </a:extLst>
              </a:tr>
              <a:tr h="423759">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control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33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76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solidFill>
                            <a:srgbClr val="FF0000"/>
                          </a:solidFill>
                          <a:effectLst/>
                        </a:rPr>
                        <a:t>30.3</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109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46711527"/>
                  </a:ext>
                </a:extLst>
              </a:tr>
              <a:tr h="423759">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Co-culture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43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76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solidFill>
                            <a:srgbClr val="FF0000"/>
                          </a:solidFill>
                          <a:effectLst/>
                        </a:rPr>
                        <a:t>36.1</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119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43674643"/>
                  </a:ext>
                </a:extLst>
              </a:tr>
              <a:tr h="423759">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76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152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228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57233922"/>
                  </a:ext>
                </a:extLst>
              </a:tr>
            </a:tbl>
          </a:graphicData>
        </a:graphic>
      </p:graphicFrame>
      <p:graphicFrame>
        <p:nvGraphicFramePr>
          <p:cNvPr id="4" name="表 3">
            <a:extLst>
              <a:ext uri="{FF2B5EF4-FFF2-40B4-BE49-F238E27FC236}">
                <a16:creationId xmlns:a16="http://schemas.microsoft.com/office/drawing/2014/main" id="{40BF98A7-8B36-E8A0-0D9C-DA6091569685}"/>
              </a:ext>
            </a:extLst>
          </p:cNvPr>
          <p:cNvGraphicFramePr>
            <a:graphicFrameLocks noGrp="1"/>
          </p:cNvGraphicFramePr>
          <p:nvPr>
            <p:extLst>
              <p:ext uri="{D42A27DB-BD31-4B8C-83A1-F6EECF244321}">
                <p14:modId xmlns:p14="http://schemas.microsoft.com/office/powerpoint/2010/main" val="3296102080"/>
              </p:ext>
            </p:extLst>
          </p:nvPr>
        </p:nvGraphicFramePr>
        <p:xfrm>
          <a:off x="584616" y="2796842"/>
          <a:ext cx="5636300" cy="2118795"/>
        </p:xfrm>
        <a:graphic>
          <a:graphicData uri="http://schemas.openxmlformats.org/drawingml/2006/table">
            <a:tbl>
              <a:tblPr firstRow="1" firstCol="1" bandRow="1">
                <a:tableStyleId>{5C22544A-7EE6-4342-B048-85BDC9FD1C3A}</a:tableStyleId>
              </a:tblPr>
              <a:tblGrid>
                <a:gridCol w="1465334">
                  <a:extLst>
                    <a:ext uri="{9D8B030D-6E8A-4147-A177-3AD203B41FA5}">
                      <a16:colId xmlns:a16="http://schemas.microsoft.com/office/drawing/2014/main" val="2917352820"/>
                    </a:ext>
                  </a:extLst>
                </a:gridCol>
                <a:gridCol w="1127965">
                  <a:extLst>
                    <a:ext uri="{9D8B030D-6E8A-4147-A177-3AD203B41FA5}">
                      <a16:colId xmlns:a16="http://schemas.microsoft.com/office/drawing/2014/main" val="1054623638"/>
                    </a:ext>
                  </a:extLst>
                </a:gridCol>
                <a:gridCol w="1154242">
                  <a:extLst>
                    <a:ext uri="{9D8B030D-6E8A-4147-A177-3AD203B41FA5}">
                      <a16:colId xmlns:a16="http://schemas.microsoft.com/office/drawing/2014/main" val="2434352870"/>
                    </a:ext>
                  </a:extLst>
                </a:gridCol>
                <a:gridCol w="914400">
                  <a:extLst>
                    <a:ext uri="{9D8B030D-6E8A-4147-A177-3AD203B41FA5}">
                      <a16:colId xmlns:a16="http://schemas.microsoft.com/office/drawing/2014/main" val="4141942349"/>
                    </a:ext>
                  </a:extLst>
                </a:gridCol>
                <a:gridCol w="974359">
                  <a:extLst>
                    <a:ext uri="{9D8B030D-6E8A-4147-A177-3AD203B41FA5}">
                      <a16:colId xmlns:a16="http://schemas.microsoft.com/office/drawing/2014/main" val="1177166564"/>
                    </a:ext>
                  </a:extLst>
                </a:gridCol>
              </a:tblGrid>
              <a:tr h="423759">
                <a:tc rowSpan="2">
                  <a:txBody>
                    <a:bodyPr/>
                    <a:lstStyle/>
                    <a:p>
                      <a:pPr algn="l"/>
                      <a:endParaRPr lang="ja-JP" sz="1800" kern="100" dirty="0">
                        <a:effectLst/>
                        <a:latin typeface="游明朝" panose="02020400000000000000" pitchFamily="18" charset="-128"/>
                        <a:ea typeface="游明朝" panose="02020400000000000000" pitchFamily="18" charset="-128"/>
                      </a:endParaRPr>
                    </a:p>
                  </a:txBody>
                  <a:tcPr marL="68580" marR="68580" marT="0" marB="0" anchor="ctr"/>
                </a:tc>
                <a:tc gridSpan="4">
                  <a:txBody>
                    <a:bodyPr/>
                    <a:lstStyle/>
                    <a:p>
                      <a:pPr algn="ctr">
                        <a:lnSpc>
                          <a:spcPts val="2000"/>
                        </a:lnSpc>
                      </a:pPr>
                      <a:r>
                        <a:rPr lang="en-US" sz="1800" kern="100" dirty="0">
                          <a:effectLst/>
                        </a:rPr>
                        <a:t>hatched/blastocysts</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14918263"/>
                  </a:ext>
                </a:extLst>
              </a:tr>
              <a:tr h="423759">
                <a:tc vMerge="1">
                  <a:txBody>
                    <a:bodyPr/>
                    <a:lstStyle/>
                    <a:p>
                      <a:endParaRPr kumimoji="1" lang="ja-JP" altLang="en-US"/>
                    </a:p>
                  </a:txBody>
                  <a:tcP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positive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negative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62190598"/>
                  </a:ext>
                </a:extLst>
              </a:tr>
              <a:tr h="423759">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control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14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19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solidFill>
                            <a:srgbClr val="FF0000"/>
                          </a:solidFill>
                          <a:effectLst/>
                        </a:rPr>
                        <a:t>42.4</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33</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47242439"/>
                  </a:ext>
                </a:extLst>
              </a:tr>
              <a:tr h="423759">
                <a:tc>
                  <a:txBody>
                    <a:bodyPr/>
                    <a:lstStyle/>
                    <a:p>
                      <a:pPr algn="just">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Co-culture</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27</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16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solidFill>
                            <a:srgbClr val="FF0000"/>
                          </a:solidFill>
                          <a:effectLst/>
                        </a:rPr>
                        <a:t>62.8</a:t>
                      </a:r>
                      <a:endParaRPr 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43</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27316552"/>
                  </a:ext>
                </a:extLst>
              </a:tr>
              <a:tr h="423759">
                <a:tc>
                  <a:txBody>
                    <a:bodyPr/>
                    <a:lstStyle/>
                    <a:p>
                      <a:pPr algn="ctr">
                        <a:lnSpc>
                          <a:spcPts val="2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total</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a:effectLst/>
                        </a:rPr>
                        <a:t>41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35</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ctr">
                        <a:lnSpc>
                          <a:spcPts val="2000"/>
                        </a:lnSpc>
                      </a:pPr>
                      <a:r>
                        <a:rPr lang="en-US" sz="1800" kern="100" dirty="0">
                          <a:effectLst/>
                        </a:rPr>
                        <a:t>76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30477103"/>
                  </a:ext>
                </a:extLst>
              </a:tr>
            </a:tbl>
          </a:graphicData>
        </a:graphic>
      </p:graphicFrame>
      <p:sp>
        <p:nvSpPr>
          <p:cNvPr id="6" name="テキスト ボックス 5">
            <a:extLst>
              <a:ext uri="{FF2B5EF4-FFF2-40B4-BE49-F238E27FC236}">
                <a16:creationId xmlns:a16="http://schemas.microsoft.com/office/drawing/2014/main" id="{D174AA36-447C-E8E1-8B51-E4EF734414F0}"/>
              </a:ext>
            </a:extLst>
          </p:cNvPr>
          <p:cNvSpPr txBox="1"/>
          <p:nvPr/>
        </p:nvSpPr>
        <p:spPr>
          <a:xfrm>
            <a:off x="811446" y="2144971"/>
            <a:ext cx="5262979" cy="369332"/>
          </a:xfrm>
          <a:prstGeom prst="rect">
            <a:avLst/>
          </a:prstGeom>
          <a:noFill/>
        </p:spPr>
        <p:txBody>
          <a:bodyPr wrap="none" rtlCol="0">
            <a:spAutoFit/>
          </a:bodyPr>
          <a:lstStyle/>
          <a:p>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Table </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4</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Result</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of</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co-culture</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with</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iSeed</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-4	</a:t>
            </a:r>
            <a:endParaRPr kumimoji="1" lang="ja-JP" altLang="en-US" dirty="0"/>
          </a:p>
        </p:txBody>
      </p:sp>
      <p:sp>
        <p:nvSpPr>
          <p:cNvPr id="7" name="テキスト ボックス 6">
            <a:extLst>
              <a:ext uri="{FF2B5EF4-FFF2-40B4-BE49-F238E27FC236}">
                <a16:creationId xmlns:a16="http://schemas.microsoft.com/office/drawing/2014/main" id="{B9F4BF24-3E29-2C20-DF7A-F119560D41CE}"/>
              </a:ext>
            </a:extLst>
          </p:cNvPr>
          <p:cNvSpPr txBox="1"/>
          <p:nvPr/>
        </p:nvSpPr>
        <p:spPr>
          <a:xfrm>
            <a:off x="649871" y="5009855"/>
            <a:ext cx="5108514" cy="369332"/>
          </a:xfrm>
          <a:prstGeom prst="rect">
            <a:avLst/>
          </a:prstGeom>
          <a:noFill/>
        </p:spPr>
        <p:txBody>
          <a:bodyPr wrap="none" rtlCol="0">
            <a:spAutoFit/>
          </a:bodyPr>
          <a:lstStyle/>
          <a:p>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No difference was observed</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P=0.34851</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dirty="0"/>
          </a:p>
        </p:txBody>
      </p:sp>
      <p:sp>
        <p:nvSpPr>
          <p:cNvPr id="8" name="テキスト ボックス 7">
            <a:extLst>
              <a:ext uri="{FF2B5EF4-FFF2-40B4-BE49-F238E27FC236}">
                <a16:creationId xmlns:a16="http://schemas.microsoft.com/office/drawing/2014/main" id="{AB2E785A-1178-9219-9410-38629425D273}"/>
              </a:ext>
            </a:extLst>
          </p:cNvPr>
          <p:cNvSpPr txBox="1"/>
          <p:nvPr/>
        </p:nvSpPr>
        <p:spPr>
          <a:xfrm>
            <a:off x="984281" y="5831174"/>
            <a:ext cx="491730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Table</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kumimoji="0" lang="ja-JP" altLang="en-US"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Result of co-culture with iSeed-5</a:t>
            </a:r>
            <a:endParaRPr kumimoji="0" lang="en-US" altLang="ja-JP" sz="700" b="0" i="0" u="none" strike="noStrike" cap="none" normalizeH="0" baseline="0" dirty="0">
              <a:ln>
                <a:noFill/>
              </a:ln>
              <a:solidFill>
                <a:schemeClr val="bg1"/>
              </a:solidFill>
              <a:effectLst/>
            </a:endParaRPr>
          </a:p>
        </p:txBody>
      </p:sp>
      <p:sp>
        <p:nvSpPr>
          <p:cNvPr id="9" name="テキスト ボックス 8">
            <a:extLst>
              <a:ext uri="{FF2B5EF4-FFF2-40B4-BE49-F238E27FC236}">
                <a16:creationId xmlns:a16="http://schemas.microsoft.com/office/drawing/2014/main" id="{0302F2C9-DADC-6F88-D496-A73891441674}"/>
              </a:ext>
            </a:extLst>
          </p:cNvPr>
          <p:cNvSpPr txBox="1"/>
          <p:nvPr/>
        </p:nvSpPr>
        <p:spPr>
          <a:xfrm>
            <a:off x="722306" y="8594666"/>
            <a:ext cx="510851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No</a:t>
            </a: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difference was observed</a:t>
            </a:r>
            <a:r>
              <a:rPr kumimoji="0" lang="ja-JP" altLang="en-US" sz="1800" b="0" i="0" u="sng"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sng"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P=0.07747</a:t>
            </a:r>
            <a:r>
              <a:rPr kumimoji="0" lang="ja-JP" altLang="en-US" sz="1800" b="0" i="0" u="sng"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800" b="0" i="0" u="sng"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en-US" sz="2800" b="0" i="0" u="none" strike="noStrike" cap="none" normalizeH="0" baseline="0" dirty="0">
              <a:ln>
                <a:noFill/>
              </a:ln>
              <a:solidFill>
                <a:schemeClr val="bg1"/>
              </a:solidFill>
              <a:effectLst/>
              <a:latin typeface="Arial" panose="020B0604020202020204" pitchFamily="34" charset="0"/>
            </a:endParaRPr>
          </a:p>
        </p:txBody>
      </p:sp>
      <p:sp>
        <p:nvSpPr>
          <p:cNvPr id="5" name="テキスト ボックス 4">
            <a:extLst>
              <a:ext uri="{FF2B5EF4-FFF2-40B4-BE49-F238E27FC236}">
                <a16:creationId xmlns:a16="http://schemas.microsoft.com/office/drawing/2014/main" id="{2F0602D8-0D6A-537D-50D2-F892FF614F96}"/>
              </a:ext>
            </a:extLst>
          </p:cNvPr>
          <p:cNvSpPr txBox="1"/>
          <p:nvPr/>
        </p:nvSpPr>
        <p:spPr>
          <a:xfrm>
            <a:off x="3383198" y="761904"/>
            <a:ext cx="41549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ja-JP" altLang="en-US"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en-US" sz="700" b="0" i="0" u="none" strike="noStrike" cap="none" normalizeH="0" baseline="0" dirty="0">
              <a:ln>
                <a:noFill/>
              </a:ln>
              <a:solidFill>
                <a:schemeClr val="bg1"/>
              </a:solidFill>
              <a:effectLst/>
            </a:endParaRPr>
          </a:p>
        </p:txBody>
      </p:sp>
      <p:sp>
        <p:nvSpPr>
          <p:cNvPr id="10" name="テキスト ボックス 9">
            <a:extLst>
              <a:ext uri="{FF2B5EF4-FFF2-40B4-BE49-F238E27FC236}">
                <a16:creationId xmlns:a16="http://schemas.microsoft.com/office/drawing/2014/main" id="{95C85D32-2B1B-4848-A04E-F3DC97219198}"/>
              </a:ext>
            </a:extLst>
          </p:cNvPr>
          <p:cNvSpPr txBox="1"/>
          <p:nvPr/>
        </p:nvSpPr>
        <p:spPr>
          <a:xfrm>
            <a:off x="370673" y="1028776"/>
            <a:ext cx="6237413" cy="7540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ja-JP"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Effect of co-culture with </a:t>
            </a:r>
            <a:r>
              <a:rPr lang="en-US" altLang="ja-JP" b="1" dirty="0" err="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iSeed</a:t>
            </a:r>
            <a:r>
              <a:rPr lang="en-US" altLang="ja-JP"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0" lang="ja-JP" altLang="en-US" sz="700" b="0" i="0" u="none" strike="noStrike" cap="none" normalizeH="0" baseline="0" dirty="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ja-JP"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o</a:t>
            </a:r>
            <a:r>
              <a:rPr kumimoji="0" lang="en-US" altLang="ja-JP" sz="18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n </a:t>
            </a:r>
            <a:r>
              <a:rPr kumimoji="0" lang="en-US" altLang="ja-JP" sz="1800" b="1" i="1"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in-vitro </a:t>
            </a:r>
            <a:r>
              <a:rPr kumimoji="0" lang="en-US" altLang="ja-JP" sz="18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development of  bovine IVP embryos</a:t>
            </a:r>
            <a:endParaRPr kumimoji="0" lang="ja-JP" altLang="en-US" sz="7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700" b="0" i="0" u="none" strike="noStrike" cap="none" normalizeH="0" baseline="0" dirty="0">
              <a:ln>
                <a:noFill/>
              </a:ln>
              <a:solidFill>
                <a:schemeClr val="bg1"/>
              </a:solidFill>
              <a:effectLst/>
            </a:endParaRPr>
          </a:p>
        </p:txBody>
      </p:sp>
      <p:sp>
        <p:nvSpPr>
          <p:cNvPr id="11" name="テキスト ボックス 10">
            <a:extLst>
              <a:ext uri="{FF2B5EF4-FFF2-40B4-BE49-F238E27FC236}">
                <a16:creationId xmlns:a16="http://schemas.microsoft.com/office/drawing/2014/main" id="{263CAD22-15A2-67AD-D15B-16803828D580}"/>
              </a:ext>
            </a:extLst>
          </p:cNvPr>
          <p:cNvSpPr txBox="1"/>
          <p:nvPr/>
        </p:nvSpPr>
        <p:spPr>
          <a:xfrm>
            <a:off x="224908" y="9424438"/>
            <a:ext cx="6436057" cy="1304203"/>
          </a:xfrm>
          <a:prstGeom prst="rect">
            <a:avLst/>
          </a:prstGeom>
          <a:noFill/>
        </p:spPr>
        <p:txBody>
          <a:bodyPr wrap="none" rtlCol="0">
            <a:spAutoFit/>
          </a:bodyPr>
          <a:lstStyle/>
          <a:p>
            <a:pPr algn="just">
              <a:lnSpc>
                <a:spcPct val="150000"/>
              </a:lnSpc>
            </a:pPr>
            <a:r>
              <a:rPr lang="en-US" altLang="ja-JP" sz="1800" b="1"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We conclude that ice nuclei</a:t>
            </a:r>
            <a:r>
              <a:rPr lang="ja-JP" altLang="en-US" b="1" kern="100" dirty="0">
                <a:solidFill>
                  <a:schemeClr val="bg1"/>
                </a:solidFill>
                <a:latin typeface="メイリオ" panose="020B0604030504040204" pitchFamily="50" charset="-128"/>
                <a:ea typeface="游明朝" panose="02020400000000000000" pitchFamily="18" charset="-128"/>
                <a:cs typeface="Times New Roman" panose="02020603050405020304" pitchFamily="18" charset="0"/>
              </a:rPr>
              <a:t> </a:t>
            </a:r>
            <a:r>
              <a:rPr lang="en-US" altLang="ja-JP" sz="1800" b="1"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for self-seeding </a:t>
            </a:r>
          </a:p>
          <a:p>
            <a:pPr algn="just">
              <a:lnSpc>
                <a:spcPct val="150000"/>
              </a:lnSpc>
            </a:pPr>
            <a:r>
              <a:rPr lang="en-US" altLang="ja-JP" sz="1800" b="1"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does not have any detrimental effect on </a:t>
            </a:r>
          </a:p>
          <a:p>
            <a:pPr algn="just">
              <a:lnSpc>
                <a:spcPct val="150000"/>
              </a:lnSpc>
            </a:pPr>
            <a:r>
              <a:rPr lang="en-US" altLang="ja-JP" sz="1800" b="1"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development of bovine </a:t>
            </a:r>
            <a:r>
              <a:rPr lang="en-US" altLang="ja-JP" sz="1800" b="1" i="1"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in-vitro </a:t>
            </a:r>
            <a:r>
              <a:rPr lang="en-US" altLang="ja-JP" b="1" kern="100" dirty="0">
                <a:solidFill>
                  <a:schemeClr val="bg1"/>
                </a:solidFill>
                <a:latin typeface="メイリオ" panose="020B0604030504040204" pitchFamily="50" charset="-128"/>
                <a:ea typeface="游明朝" panose="02020400000000000000" pitchFamily="18" charset="-128"/>
                <a:cs typeface="Times New Roman" panose="02020603050405020304" pitchFamily="18" charset="0"/>
              </a:rPr>
              <a:t>produced</a:t>
            </a:r>
            <a:r>
              <a:rPr lang="en-US" altLang="ja-JP" sz="1800" b="1" kern="100" dirty="0">
                <a:solidFill>
                  <a:schemeClr val="bg1"/>
                </a:solidFill>
                <a:effectLst/>
                <a:latin typeface="メイリオ" panose="020B0604030504040204" pitchFamily="50" charset="-128"/>
                <a:ea typeface="游明朝" panose="02020400000000000000" pitchFamily="18" charset="-128"/>
                <a:cs typeface="Times New Roman" panose="02020603050405020304" pitchFamily="18" charset="0"/>
              </a:rPr>
              <a:t> embryos. </a:t>
            </a:r>
            <a:endParaRPr lang="ja-JP" altLang="ja-JP" sz="18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54944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9427F65-5609-72CE-49B7-DB523740D490}"/>
              </a:ext>
            </a:extLst>
          </p:cNvPr>
          <p:cNvSpPr txBox="1"/>
          <p:nvPr/>
        </p:nvSpPr>
        <p:spPr>
          <a:xfrm>
            <a:off x="562604" y="854394"/>
            <a:ext cx="5840317" cy="461665"/>
          </a:xfrm>
          <a:prstGeom prst="rect">
            <a:avLst/>
          </a:prstGeom>
          <a:noFill/>
        </p:spPr>
        <p:txBody>
          <a:bodyPr wrap="none" rtlCol="0">
            <a:spAutoFit/>
          </a:bodyPr>
          <a:lstStyle/>
          <a:p>
            <a:r>
              <a:rPr kumimoji="1" lang="en-US" altLang="ja-JP" sz="2400" dirty="0">
                <a:solidFill>
                  <a:srgbClr val="0000FF"/>
                </a:solidFill>
                <a:latin typeface="+mn-ea"/>
              </a:rPr>
              <a:t>The video of ice formation by </a:t>
            </a:r>
            <a:r>
              <a:rPr kumimoji="1" lang="en-US" altLang="ja-JP" sz="2400" dirty="0" err="1">
                <a:solidFill>
                  <a:srgbClr val="0000FF"/>
                </a:solidFill>
                <a:latin typeface="+mn-ea"/>
              </a:rPr>
              <a:t>iStraw</a:t>
            </a:r>
            <a:r>
              <a:rPr kumimoji="1" lang="en-US" altLang="ja-JP" sz="2400" baseline="30000" dirty="0">
                <a:solidFill>
                  <a:srgbClr val="0000FF"/>
                </a:solidFill>
                <a:latin typeface="+mn-ea"/>
              </a:rPr>
              <a:t>®</a:t>
            </a:r>
            <a:endParaRPr kumimoji="1" lang="ja-JP" altLang="en-US" sz="2400" dirty="0">
              <a:solidFill>
                <a:srgbClr val="0000FF"/>
              </a:solidFill>
              <a:latin typeface="+mn-ea"/>
            </a:endParaRPr>
          </a:p>
        </p:txBody>
      </p:sp>
      <p:sp>
        <p:nvSpPr>
          <p:cNvPr id="6" name="スライド番号プレースホルダー 5">
            <a:extLst>
              <a:ext uri="{FF2B5EF4-FFF2-40B4-BE49-F238E27FC236}">
                <a16:creationId xmlns:a16="http://schemas.microsoft.com/office/drawing/2014/main" id="{240259AA-C555-7EEB-CC59-8BB7D46B56D7}"/>
              </a:ext>
            </a:extLst>
          </p:cNvPr>
          <p:cNvSpPr>
            <a:spLocks noGrp="1"/>
          </p:cNvSpPr>
          <p:nvPr>
            <p:ph type="sldNum" sz="quarter" idx="12"/>
          </p:nvPr>
        </p:nvSpPr>
        <p:spPr>
          <a:xfrm>
            <a:off x="5830820" y="10484196"/>
            <a:ext cx="642680" cy="1190978"/>
          </a:xfrm>
        </p:spPr>
        <p:txBody>
          <a:bodyPr/>
          <a:lstStyle/>
          <a:p>
            <a:fld id="{C99B675B-A5BE-4271-AA48-B0AA204B537C}" type="slidenum">
              <a:rPr kumimoji="1" lang="ja-JP" altLang="en-US" smtClean="0"/>
              <a:t>9</a:t>
            </a:fld>
            <a:endParaRPr kumimoji="1" lang="ja-JP" altLang="en-US" dirty="0"/>
          </a:p>
        </p:txBody>
      </p:sp>
      <p:pic>
        <p:nvPicPr>
          <p:cNvPr id="1026" name="Picture 2" descr="2020年完全版】Youtubeへの動画のアップロード方法 | そちゃBLOG">
            <a:extLst>
              <a:ext uri="{FF2B5EF4-FFF2-40B4-BE49-F238E27FC236}">
                <a16:creationId xmlns:a16="http://schemas.microsoft.com/office/drawing/2014/main" id="{B8421832-7779-3699-8B76-ED1FF3DD7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930" y="1554124"/>
            <a:ext cx="2076138" cy="108997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ツイッター icon">
            <a:extLst>
              <a:ext uri="{FF2B5EF4-FFF2-40B4-BE49-F238E27FC236}">
                <a16:creationId xmlns:a16="http://schemas.microsoft.com/office/drawing/2014/main" id="{E2BCB884-87B8-F45F-06B3-C3CC4173261E}"/>
              </a:ext>
            </a:extLst>
          </p:cNvPr>
          <p:cNvSpPr>
            <a:spLocks noChangeAspect="1" noChangeArrowheads="1"/>
          </p:cNvSpPr>
          <p:nvPr/>
        </p:nvSpPr>
        <p:spPr bwMode="auto">
          <a:xfrm>
            <a:off x="758252" y="7327323"/>
            <a:ext cx="1022197" cy="10221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B27B0FC8-1C8D-E44F-09AF-C9CDB400F108}"/>
              </a:ext>
            </a:extLst>
          </p:cNvPr>
          <p:cNvSpPr txBox="1"/>
          <p:nvPr/>
        </p:nvSpPr>
        <p:spPr>
          <a:xfrm>
            <a:off x="758252" y="6367925"/>
            <a:ext cx="5537617" cy="646331"/>
          </a:xfrm>
          <a:prstGeom prst="rect">
            <a:avLst/>
          </a:prstGeom>
          <a:noFill/>
        </p:spPr>
        <p:txBody>
          <a:bodyPr wrap="square">
            <a:spAutoFit/>
          </a:bodyPr>
          <a:lstStyle/>
          <a:p>
            <a:r>
              <a:rPr lang="en-US" altLang="ja-JP" b="1" dirty="0">
                <a:solidFill>
                  <a:schemeClr val="bg1"/>
                </a:solidFill>
              </a:rPr>
              <a:t>https://www.youtube.com/watch?v=6lODveB-upM&amp;t=11s</a:t>
            </a:r>
            <a:endParaRPr lang="ja-JP" altLang="en-US" b="1" dirty="0">
              <a:solidFill>
                <a:schemeClr val="bg1"/>
              </a:solidFill>
            </a:endParaRPr>
          </a:p>
        </p:txBody>
      </p:sp>
      <p:pic>
        <p:nvPicPr>
          <p:cNvPr id="14" name="図 13">
            <a:extLst>
              <a:ext uri="{FF2B5EF4-FFF2-40B4-BE49-F238E27FC236}">
                <a16:creationId xmlns:a16="http://schemas.microsoft.com/office/drawing/2014/main" id="{3E4B04A0-806B-5609-FBD3-0F1B74638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755" y="2988357"/>
            <a:ext cx="2666667" cy="2666667"/>
          </a:xfrm>
          <a:prstGeom prst="rect">
            <a:avLst/>
          </a:prstGeom>
        </p:spPr>
      </p:pic>
      <p:pic>
        <p:nvPicPr>
          <p:cNvPr id="2" name="図 1">
            <a:extLst>
              <a:ext uri="{FF2B5EF4-FFF2-40B4-BE49-F238E27FC236}">
                <a16:creationId xmlns:a16="http://schemas.microsoft.com/office/drawing/2014/main" id="{5C1FC150-5A74-F3BA-9871-FC0FCBEF2AB7}"/>
              </a:ext>
            </a:extLst>
          </p:cNvPr>
          <p:cNvPicPr>
            <a:picLocks noChangeAspect="1"/>
          </p:cNvPicPr>
          <p:nvPr/>
        </p:nvPicPr>
        <p:blipFill>
          <a:blip r:embed="rId4"/>
          <a:stretch>
            <a:fillRect/>
          </a:stretch>
        </p:blipFill>
        <p:spPr>
          <a:xfrm>
            <a:off x="1159563" y="9866468"/>
            <a:ext cx="4762500" cy="1143000"/>
          </a:xfrm>
          <a:prstGeom prst="rect">
            <a:avLst/>
          </a:prstGeom>
        </p:spPr>
      </p:pic>
    </p:spTree>
    <p:extLst>
      <p:ext uri="{BB962C8B-B14F-4D97-AF65-F5344CB8AC3E}">
        <p14:creationId xmlns:p14="http://schemas.microsoft.com/office/powerpoint/2010/main" val="2359161128"/>
      </p:ext>
    </p:extLst>
  </p:cSld>
  <p:clrMapOvr>
    <a:masterClrMapping/>
  </p:clrMapOvr>
</p:sld>
</file>

<file path=ppt/theme/theme1.xml><?xml version="1.0" encoding="utf-8"?>
<a:theme xmlns:a="http://schemas.openxmlformats.org/drawingml/2006/main" name="スライス">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9955</TotalTime>
  <Words>3455</Words>
  <Application>Microsoft Office PowerPoint</Application>
  <PresentationFormat>ワイド画面</PresentationFormat>
  <Paragraphs>528</Paragraphs>
  <Slides>20</Slides>
  <Notes>0</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20</vt:i4>
      </vt:variant>
    </vt:vector>
  </HeadingPairs>
  <TitlesOfParts>
    <vt:vector size="38" baseType="lpstr">
      <vt:lpstr>ＭＳ 明朝</vt:lpstr>
      <vt:lpstr>メイリオ</vt:lpstr>
      <vt:lpstr>游ゴシック</vt:lpstr>
      <vt:lpstr>游明朝</vt:lpstr>
      <vt:lpstr>Aptos</vt:lpstr>
      <vt:lpstr>Arial</vt:lpstr>
      <vt:lpstr>Calibri</vt:lpstr>
      <vt:lpstr>Calibri Light</vt:lpstr>
      <vt:lpstr>Century Gothic</vt:lpstr>
      <vt:lpstr>Gill Sans MT</vt:lpstr>
      <vt:lpstr>Merriweather</vt:lpstr>
      <vt:lpstr>Segoe UI</vt:lpstr>
      <vt:lpstr>Symbol</vt:lpstr>
      <vt:lpstr>Tahoma</vt:lpstr>
      <vt:lpstr>Wingdings 3</vt:lpstr>
      <vt:lpstr>スライス</vt:lpstr>
      <vt:lpstr>ギャラリー</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たかがストロー、されどストロー</dc:title>
  <dc:creator>敏之 小島</dc:creator>
  <cp:lastModifiedBy>敏之 小島</cp:lastModifiedBy>
  <cp:revision>21</cp:revision>
  <cp:lastPrinted>2023-06-01T05:52:26Z</cp:lastPrinted>
  <dcterms:created xsi:type="dcterms:W3CDTF">2023-05-18T04:53:26Z</dcterms:created>
  <dcterms:modified xsi:type="dcterms:W3CDTF">2023-12-19T20:08:07Z</dcterms:modified>
</cp:coreProperties>
</file>